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72" r:id="rId2"/>
    <p:sldMasterId id="2147483660" r:id="rId3"/>
  </p:sldMasterIdLst>
  <p:notesMasterIdLst>
    <p:notesMasterId r:id="rId49"/>
  </p:notesMasterIdLst>
  <p:handoutMasterIdLst>
    <p:handoutMasterId r:id="rId50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99" r:id="rId13"/>
    <p:sldId id="300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x="9144000" cy="6858000" type="screen4x3"/>
  <p:notesSz cx="7304088" cy="959008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3" d="100"/>
          <a:sy n="193" d="100"/>
        </p:scale>
        <p:origin x="-248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3169440" cy="4791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1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34600" y="0"/>
            <a:ext cx="3169440" cy="4791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1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9110880"/>
            <a:ext cx="3169440" cy="4791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1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34600" y="9110880"/>
            <a:ext cx="3169440" cy="4791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fld id="{2CBDA596-CECA-41CD-A209-7518128C754E}" type="slidenum">
              <a:t>‹#›</a:t>
            </a:fld>
            <a:endParaRPr lang="en-US" sz="1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287654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1254600" y="728640"/>
            <a:ext cx="4794840" cy="359604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30440" y="4555440"/>
            <a:ext cx="5843160" cy="4315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169440" cy="479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n-US" sz="1400" b="0" i="0" u="none" strike="noStrike" baseline="0">
                <a:solidFill>
                  <a:srgbClr val="000000"/>
                </a:solidFill>
                <a:latin typeface="Times New Roman" pitchFamily="2"/>
                <a:ea typeface="Bitstream Vera Sans" pitchFamily="2"/>
                <a:cs typeface="Lucida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134600" y="0"/>
            <a:ext cx="3169440" cy="479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n-US" sz="1400" b="0" i="0" u="none" strike="noStrike" baseline="0">
                <a:solidFill>
                  <a:srgbClr val="000000"/>
                </a:solidFill>
                <a:latin typeface="Times New Roman" pitchFamily="2"/>
                <a:ea typeface="Bitstream Vera Sans" pitchFamily="2"/>
                <a:cs typeface="Lucida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9110880"/>
            <a:ext cx="3169440" cy="479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n-US" sz="1400" b="0" i="0" u="none" strike="noStrike" baseline="0">
                <a:solidFill>
                  <a:srgbClr val="000000"/>
                </a:solidFill>
                <a:latin typeface="Times New Roman" pitchFamily="2"/>
                <a:ea typeface="Bitstream Vera Sans" pitchFamily="2"/>
                <a:cs typeface="Lucida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134600" y="9110880"/>
            <a:ext cx="3169440" cy="479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>
            <a:lvl1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en-US" sz="1400" b="0" i="0" u="none" strike="noStrike" baseline="0">
                <a:solidFill>
                  <a:srgbClr val="000000"/>
                </a:solidFill>
                <a:latin typeface="Times New Roman" pitchFamily="2"/>
                <a:ea typeface="Bitstream Vera Sans" pitchFamily="2"/>
                <a:cs typeface="Lucidasans" pitchFamily="2"/>
              </a:defRPr>
            </a:lvl1pPr>
          </a:lstStyle>
          <a:p>
            <a:pPr lvl="0"/>
            <a:fld id="{096DA9F8-4413-4134-96DF-0F5F74170C9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729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914400" algn="l"/>
        <a:tab pos="1828800" algn="l"/>
        <a:tab pos="2743199" algn="l"/>
        <a:tab pos="3657600" algn="l"/>
        <a:tab pos="4572000" algn="l"/>
        <a:tab pos="5486399" algn="l"/>
        <a:tab pos="6400799" algn="l"/>
        <a:tab pos="7315200" algn="l"/>
        <a:tab pos="8229600" algn="l"/>
        <a:tab pos="9144000" algn="l"/>
        <a:tab pos="10058400" algn="l"/>
      </a:tabLst>
      <a:defRPr lang="en-US" sz="1200" b="0" i="0" u="none" strike="noStrike" baseline="0">
        <a:ln>
          <a:noFill/>
        </a:ln>
        <a:solidFill>
          <a:srgbClr val="000000"/>
        </a:solidFill>
        <a:latin typeface="Times New Roman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FF0AB579-6AD9-4479-8AB4-DD9C719C1C6F}" type="slidenum">
              <a:t>1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253880" y="718920"/>
            <a:ext cx="4794120" cy="3595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730080" y="4555080"/>
            <a:ext cx="5843160" cy="4315680"/>
          </a:xfrm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72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E6AA9AB6-7A7F-4100-B50F-74078C7DC564}" type="slidenum">
              <a:t>10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254240" y="719280"/>
            <a:ext cx="4794120" cy="3595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63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E6AA9AB6-7A7F-4100-B50F-74078C7DC564}" type="slidenum">
              <a:t>11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254240" y="719280"/>
            <a:ext cx="4794120" cy="3595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637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ACE1BB9-C766-4A5A-A309-56E6041B31A4}" type="slidenum">
              <a:t>12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0211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F6EE5CE4-EEE6-4BC0-A2D7-5C8F4131759C}" type="slidenum">
              <a:t>13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03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EF95920-9FE8-47E7-B3EE-A10AD6F58236}" type="slidenum">
              <a:t>14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455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4B18D232-867A-496A-BE3F-F23E7E6CC6A4}" type="slidenum">
              <a:t>15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2990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3C459CE5-6F18-44B1-A08B-720F25169562}" type="slidenum">
              <a:t>16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644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ABC32E23-870C-4E7B-B1F3-FE0672D8058C}" type="slidenum">
              <a:t>17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246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0B088932-13EF-4A8B-8205-A7F35372E51A}" type="slidenum">
              <a:t>18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498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3E609A3C-7415-4586-B5E3-74C3C37F15EB}" type="slidenum">
              <a:t>19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126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BB650E10-4829-4031-B88E-3589912A32E0}" type="slidenum">
              <a:t>2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254240" y="719280"/>
            <a:ext cx="4794120" cy="3595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368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28EAD8F6-FD32-433E-A6B8-A5D3471F9E14}" type="slidenum">
              <a:t>20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780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AE46333B-FE3A-4B24-893B-EBBAB0B3A232}" type="slidenum">
              <a:t>21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5437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35F9EB3D-587F-4003-94E8-7D97FB49FA97}" type="slidenum">
              <a:t>22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5824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7EEAE312-9C3C-4BBA-B558-B619FC7BA5E8}" type="slidenum">
              <a:t>23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526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EADBF8B3-9EFE-4D85-81E4-57B6EBB8DBE5}" type="slidenum">
              <a:t>24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444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635CD8A-F645-4818-A41D-E431E5FA1EA5}" type="slidenum">
              <a:t>25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9048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5568933F-E908-4084-BF37-A14125E3A510}" type="slidenum">
              <a:t>26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315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542ABD92-9361-4327-93BE-7A7591E8BCB0}" type="slidenum">
              <a:t>27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674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26073CD3-2230-4405-8D9E-32A5E11FDC8F}" type="slidenum">
              <a:t>28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609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B4AFBDDD-8B49-40DA-9D59-DF347EA3A611}" type="slidenum">
              <a:t>29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60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7E90F81-5BDB-4AE1-94D3-6B0A0BC28724}" type="slidenum">
              <a:t>3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254240" y="719280"/>
            <a:ext cx="4794120" cy="3595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041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E97F401-CBB0-4E94-A3C5-FE8AF27F6F2F}" type="slidenum">
              <a:t>30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085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2B4AE5B-4FA0-4C4E-B7DD-5BF5B3BD3B93}" type="slidenum">
              <a:t>31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903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AD646CFA-2A70-455B-999F-B1150946C391}" type="slidenum">
              <a:t>32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8287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B5FB70BE-8B03-4681-9790-FBE29DD65A8B}" type="slidenum">
              <a:t>33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266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8C7FA3E3-60AA-4BEC-9D80-C2119CCCD204}" type="slidenum">
              <a:t>34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2057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71B437B5-F5E8-4A2D-8350-DD0D46296B8D}" type="slidenum">
              <a:t>35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7836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8A92FFE-BAC0-4506-A00D-8B9CB83987AC}" type="slidenum">
              <a:t>36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886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246FD3DA-F34A-4E45-9C29-5103A7D51690}" type="slidenum">
              <a:t>37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1666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8D69A0F-95DF-4379-AE94-FE95A262F382}" type="slidenum">
              <a:t>38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254240" y="719280"/>
            <a:ext cx="4794120" cy="3595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904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08B0EA19-089A-4614-A475-7A7B6B5F2F5F}" type="slidenum">
              <a:t>39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4250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69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8486F81-EE14-43B0-8FFA-192C34E142FB}" type="slidenum">
              <a:t>4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254240" y="719280"/>
            <a:ext cx="4794120" cy="3595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18255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89A50B59-D3D7-4295-9A8D-1573E1A00CA6}" type="slidenum">
              <a:t>40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24268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06FC8AA-AF93-47E2-9D10-EB557EF51934}" type="slidenum">
              <a:t>41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65841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65FA730-0B58-433E-844A-725CC9E39B83}" type="slidenum">
              <a:t>42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92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4E70D099-DFF7-42B4-956A-1E26EF3ADD63}" type="slidenum">
              <a:t>43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93468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25F15163-FE56-45FA-BEC0-C2E40644F7E4}" type="slidenum">
              <a:t>44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0845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469F1F69-49BC-4D46-B3E3-66943D1D9406}" type="slidenum">
              <a:t>45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19138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3440" y="4555080"/>
            <a:ext cx="5356440" cy="4316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11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B9356E4-C77D-405E-ABA2-99F6F51A57D2}" type="slidenum">
              <a:t>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28663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10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A021AAE7-613F-4595-8E2D-A89D021C9CB7}" type="slidenum">
              <a:t>6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28663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761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66E69F50-0964-4BF3-A9EB-8B75076D526F}" type="slidenum">
              <a:t>7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28663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8D5C63D-4CA5-4A62-8FE2-D99E9D062208}" type="slidenum">
              <a:t>8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4125" y="728663"/>
            <a:ext cx="4795838" cy="3595687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47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E6AA9AB6-7A7F-4100-B50F-74078C7DC564}" type="slidenum">
              <a:t>9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254240" y="719280"/>
            <a:ext cx="4794120" cy="3595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>
          <a:xfrm>
            <a:off x="972720" y="4554360"/>
            <a:ext cx="5356440" cy="4315680"/>
          </a:xfrm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63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331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866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783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108784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932421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626674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9553480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863877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58706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830690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1524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75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113588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548389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799290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418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0798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1193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4963"/>
            <a:ext cx="4038600" cy="3976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4963"/>
            <a:ext cx="4038600" cy="3976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8687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9765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5423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491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6165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554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818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0285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3050"/>
            <a:ext cx="2057400" cy="5308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3050"/>
            <a:ext cx="6019800" cy="5308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73597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500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57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70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86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75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272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E3E41-346F-A445-9C35-D5540957BFDA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A98F6-77B4-AE47-A28F-F9E112D1A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7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11F46-DD8E-40EB-A3BC-0CC2BEA19466}" type="datetimeFigureOut">
              <a:rPr lang="en-NZ" smtClean="0"/>
              <a:t>5/11/16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D3929-19F2-429B-ADDC-CA064EDFCD1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90112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marR="0" indent="0" algn="ctr" rtl="0" hangingPunct="0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914400" algn="l"/>
          <a:tab pos="1828800" algn="l"/>
          <a:tab pos="2743199" algn="l"/>
          <a:tab pos="3657600" algn="l"/>
          <a:tab pos="4572000" algn="l"/>
          <a:tab pos="5486399" algn="l"/>
          <a:tab pos="6400799" algn="l"/>
          <a:tab pos="7315200" algn="l"/>
          <a:tab pos="8229600" algn="l"/>
          <a:tab pos="9144000" algn="l"/>
          <a:tab pos="10058400" algn="l"/>
        </a:tabLst>
        <a:defRPr lang="en-US" sz="4000" b="0" i="0" u="none" strike="noStrike" baseline="0">
          <a:ln>
            <a:noFill/>
          </a:ln>
          <a:solidFill>
            <a:srgbClr val="008000"/>
          </a:solidFill>
          <a:latin typeface="Arial Black" pitchFamily="2"/>
        </a:defRPr>
      </a:lvl1pPr>
    </p:titleStyle>
    <p:bodyStyle>
      <a:lvl1pPr marL="0" marR="0" indent="0" algn="l" rtl="0" hangingPunct="0">
        <a:lnSpc>
          <a:spcPct val="100000"/>
        </a:lnSpc>
        <a:spcBef>
          <a:spcPts val="799"/>
        </a:spcBef>
        <a:spcAft>
          <a:spcPts val="0"/>
        </a:spcAft>
        <a:tabLst>
          <a:tab pos="457200" algn="l"/>
          <a:tab pos="1371599" algn="l"/>
          <a:tab pos="2286000" algn="l"/>
          <a:tab pos="3200400" algn="l"/>
          <a:tab pos="4114800" algn="l"/>
          <a:tab pos="5029200" algn="l"/>
          <a:tab pos="5943600" algn="l"/>
          <a:tab pos="6858000" algn="l"/>
          <a:tab pos="7772400" algn="l"/>
          <a:tab pos="8686800" algn="l"/>
          <a:tab pos="9601200" algn="l"/>
        </a:tabLst>
        <a:defRPr lang="en-US" sz="3200" b="0" i="0" u="none" strike="noStrike" baseline="0">
          <a:ln>
            <a:noFill/>
          </a:ln>
          <a:solidFill>
            <a:srgbClr val="008000"/>
          </a:solidFill>
          <a:latin typeface="Tahoma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4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6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-360" y="990360"/>
            <a:ext cx="9144000" cy="80928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360" tIns="44280" rIns="90360" bIns="44280" anchor="t" anchorCtr="0" compatLnSpc="0">
            <a:no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5400" b="0" i="0" u="none" strike="noStrike" baseline="0" dirty="0" smtClean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Data </a:t>
            </a:r>
            <a:r>
              <a:rPr lang="en-AU" sz="5400" b="0" i="0" u="none" strike="noStrike" baseline="0" dirty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Mining</a:t>
            </a: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800" b="0" i="0" u="none" strike="noStrike" baseline="0" dirty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Practical Machine Learning Tools and Techniques</a:t>
            </a: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AU" sz="2200" b="0" i="0" u="none" strike="noStrike" baseline="0" dirty="0">
              <a:ln>
                <a:noFill/>
              </a:ln>
              <a:latin typeface="Utopia" pitchFamily="34"/>
              <a:ea typeface="Times New Roman" pitchFamily="2"/>
              <a:cs typeface="Times New Roman" pitchFamily="2"/>
            </a:endParaRP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Slides for Chapter </a:t>
            </a:r>
            <a:r>
              <a:rPr lang="en-AU" sz="2400" b="0" i="0" u="none" strike="noStrike" baseline="0" dirty="0" smtClean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3, Output: knowledge representation</a:t>
            </a:r>
            <a:br>
              <a:rPr lang="en-AU" sz="2400" b="0" i="0" u="none" strike="noStrike" baseline="0" dirty="0" smtClean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</a:br>
            <a:endParaRPr lang="en-AU" sz="2400" b="0" i="0" u="none" strike="noStrike" baseline="0" dirty="0" smtClean="0">
              <a:ln>
                <a:noFill/>
              </a:ln>
              <a:latin typeface="Utopia" pitchFamily="34"/>
              <a:ea typeface="Times New Roman" pitchFamily="2"/>
              <a:cs typeface="Times New Roman" pitchFamily="2"/>
            </a:endParaRP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 smtClean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 </a:t>
            </a:r>
            <a:r>
              <a:rPr lang="en-AU" sz="2400" b="0" i="0" u="none" strike="noStrike" baseline="0" dirty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of </a:t>
            </a:r>
            <a:r>
              <a:rPr lang="en-AU" sz="2400" b="0" i="1" u="none" strike="noStrike" baseline="0" dirty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Data Mining</a:t>
            </a:r>
            <a:r>
              <a:rPr lang="en-AU" sz="2400" b="0" i="0" u="none" strike="noStrike" baseline="0" dirty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 by I. H. Witten, E. </a:t>
            </a:r>
            <a:r>
              <a:rPr lang="en-AU" sz="2400" b="0" i="0" u="none" strike="noStrike" baseline="0" dirty="0" smtClean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Frank,</a:t>
            </a:r>
            <a:r>
              <a:rPr lang="en-AU" sz="2400" dirty="0">
                <a:latin typeface="Utopia" pitchFamily="34"/>
                <a:ea typeface="Times New Roman" pitchFamily="2"/>
                <a:cs typeface="Times New Roman" pitchFamily="2"/>
              </a:rPr>
              <a:t/>
            </a:r>
            <a:br>
              <a:rPr lang="en-AU" sz="2400" dirty="0">
                <a:latin typeface="Utopia" pitchFamily="34"/>
                <a:ea typeface="Times New Roman" pitchFamily="2"/>
                <a:cs typeface="Times New Roman" pitchFamily="2"/>
              </a:rPr>
            </a:br>
            <a:r>
              <a:rPr lang="en-AU" sz="2400" b="0" i="0" u="none" strike="noStrike" baseline="0" dirty="0" smtClean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M</a:t>
            </a:r>
            <a:r>
              <a:rPr lang="en-AU" sz="2400" b="0" i="0" u="none" strike="noStrike" baseline="0" dirty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. A. </a:t>
            </a:r>
            <a:r>
              <a:rPr lang="en-AU" sz="2400" b="0" i="0" u="none" strike="noStrike" baseline="0" dirty="0" smtClean="0">
                <a:ln>
                  <a:noFill/>
                </a:ln>
                <a:latin typeface="Utopia" pitchFamily="34"/>
                <a:ea typeface="Times New Roman" pitchFamily="2"/>
                <a:cs typeface="Times New Roman" pitchFamily="2"/>
              </a:rPr>
              <a:t>Hall and C. J. Pal</a:t>
            </a:r>
            <a:endParaRPr lang="en-AU" sz="2400" b="0" i="0" u="none" strike="noStrike" baseline="0" dirty="0">
              <a:ln>
                <a:noFill/>
              </a:ln>
              <a:latin typeface="Utopia" pitchFamily="34"/>
              <a:ea typeface="Times New Roman" pitchFamily="2"/>
              <a:cs typeface="Times New Roman" pitchFamily="2"/>
            </a:endParaRP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AU" sz="2200" b="0" i="0" u="none" strike="noStrike" baseline="0" dirty="0">
              <a:ln>
                <a:noFill/>
              </a:ln>
              <a:solidFill>
                <a:srgbClr val="FFFF99"/>
              </a:solidFill>
              <a:latin typeface="Utopia" pitchFamily="34"/>
              <a:ea typeface="Gothic" pitchFamily="2"/>
              <a:cs typeface="Lucidasans" pitchFamily="2"/>
            </a:endParaRPr>
          </a:p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AU" sz="2200" b="0" i="0" u="none" strike="noStrike" baseline="0" dirty="0">
              <a:ln>
                <a:noFill/>
              </a:ln>
              <a:solidFill>
                <a:srgbClr val="FFFF99"/>
              </a:solidFill>
              <a:latin typeface="Utopia" pitchFamily="34"/>
              <a:ea typeface="Gothic" pitchFamily="2"/>
              <a:cs typeface="Lucidasans" pitchFamily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0324AC3-1951-4BEF-8331-7A134A848071}" type="slidenum">
              <a:t>10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422346" y="-5146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 smtClean="0"/>
              <a:t>Interactive tree construction I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372" y="1263359"/>
            <a:ext cx="6239401" cy="469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844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0324AC3-1951-4BEF-8331-7A134A848071}" type="slidenum">
              <a:t>11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422346" y="-5146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 smtClean="0"/>
              <a:t>Interactive tree construction II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794" y="1243620"/>
            <a:ext cx="6251182" cy="470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0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Nominal and numeric attribu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6FF4396-30BF-4C88-A0E1-33503426C14E}" type="slidenum">
              <a:t>12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276368" y="-64628"/>
            <a:ext cx="8277882" cy="977901"/>
          </a:xfrm>
        </p:spPr>
        <p:txBody>
          <a:bodyPr wrap="square" lIns="90360" tIns="44280" rIns="90360" bIns="44280" anchorCtr="0">
            <a:noAutofit/>
          </a:bodyPr>
          <a:lstStyle/>
          <a:p>
            <a:pPr lvl="0"/>
            <a:r>
              <a:rPr lang="en-US" sz="3600" dirty="0"/>
              <a:t>Nominal and numeric </a:t>
            </a:r>
            <a:r>
              <a:rPr lang="en-US" sz="3600" dirty="0" smtClean="0"/>
              <a:t>attributes in trees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265543" y="1225700"/>
            <a:ext cx="8820000" cy="4150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457200" marR="0" lvl="0" indent="-4572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Nominal:</a:t>
            </a:r>
            <a:b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number of children usually equal to number values</a:t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Symbol" pitchFamily="18"/>
                <a:ea typeface="Gothic" pitchFamily="2"/>
                <a:cs typeface="Lucidasans" pitchFamily="2"/>
              </a:rPr>
              <a:t>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  attribute won’t get tested more than once</a:t>
            </a:r>
          </a:p>
          <a:p>
            <a:pPr marL="342900" marR="0" lvl="1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Other possibility: division into two subsets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Numeric:</a:t>
            </a:r>
            <a:b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test whether value is greater or less than constant</a:t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Symbol" pitchFamily="18"/>
                <a:ea typeface="Gothic" pitchFamily="2"/>
                <a:cs typeface="Lucidasans" pitchFamily="2"/>
              </a:rPr>
              <a:t>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  attribute may get tested several times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Other possibility: three-way split (or multi-way split)</a:t>
            </a:r>
          </a:p>
          <a:p>
            <a:pPr marL="1257300" lvl="4" indent="-342900" hangingPunct="0">
              <a:spcBef>
                <a:spcPts val="499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Integer: </a:t>
            </a:r>
            <a:r>
              <a:rPr lang="en-US" sz="20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less than, equal to, greater than</a:t>
            </a:r>
          </a:p>
          <a:p>
            <a:pPr marL="1257300" lvl="4" indent="-342900" hangingPunct="0">
              <a:spcBef>
                <a:spcPts val="499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Real: </a:t>
            </a:r>
            <a:r>
              <a:rPr lang="en-US" sz="20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below, within, above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Missing va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DC4C482-654E-4432-A0D7-E234B23C8022}" type="slidenum">
              <a:t>13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59233" y="-5146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Missing values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0000" y="1371599"/>
            <a:ext cx="8640000" cy="38119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Does absence of value have some significance?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457200" algn="l"/>
                <a:tab pos="1371599" algn="l"/>
                <a:tab pos="2286000" algn="l"/>
                <a:tab pos="3200400" algn="l"/>
                <a:tab pos="4114800" algn="l"/>
                <a:tab pos="5029200" algn="l"/>
                <a:tab pos="5943600" algn="l"/>
                <a:tab pos="6858000" algn="l"/>
                <a:tab pos="7772400" algn="l"/>
                <a:tab pos="8686800" algn="l"/>
                <a:tab pos="9601200" algn="l"/>
              </a:tabLst>
            </a:pPr>
            <a: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Yes </a:t>
            </a:r>
            <a: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Symbol" pitchFamily="18"/>
                <a:ea typeface="Gothic" pitchFamily="2"/>
                <a:cs typeface="Lucidasans" pitchFamily="2"/>
              </a:rPr>
              <a:t></a:t>
            </a:r>
            <a: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 “missing” is a separate value	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No </a:t>
            </a:r>
            <a: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Symbol" pitchFamily="18"/>
                <a:ea typeface="Gothic" pitchFamily="2"/>
                <a:cs typeface="Lucidasans" pitchFamily="2"/>
              </a:rPr>
              <a:t></a:t>
            </a:r>
            <a:r>
              <a:rPr lang="en-US" sz="28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 “missing” must be treated in a special way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Solution A: assign instance to most popular branch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Solution B: split instance into pieces</a:t>
            </a:r>
          </a:p>
          <a:p>
            <a:pPr marL="1257300" lvl="4" indent="-342900" hangingPunct="0">
              <a:spcBef>
                <a:spcPts val="499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Pieces receive weight according to fraction of training instances that go down each branch</a:t>
            </a:r>
          </a:p>
          <a:p>
            <a:pPr marL="1257300" lvl="4" indent="-342900" hangingPunct="0">
              <a:spcBef>
                <a:spcPts val="499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Classifications from leave nodes are combined using the weights that have percolated to them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rees for numeric predi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CBAA62E-78DB-487E-9138-1AF4E6E5225C}" type="slidenum">
              <a:t>14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179388"/>
            <a:ext cx="8534400" cy="1114426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Trees for numeric prediction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323850" y="1260475"/>
            <a:ext cx="8820150" cy="4685599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i="1" dirty="0"/>
              <a:t>Regression</a:t>
            </a:r>
            <a:r>
              <a:rPr lang="en-US" dirty="0"/>
              <a:t>: the process of computing an expression that predicts a numeric quantity</a:t>
            </a:r>
          </a:p>
          <a:p>
            <a:pPr lvl="0">
              <a:spcBef>
                <a:spcPts val="697"/>
              </a:spcBef>
            </a:pPr>
            <a:r>
              <a:rPr lang="en-US" i="1" dirty="0"/>
              <a:t>Regression tree</a:t>
            </a:r>
            <a:r>
              <a:rPr lang="en-US" dirty="0"/>
              <a:t>: “decision tree” where each leaf predicts a numeric quantity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dirty="0"/>
              <a:t>Predicted value is average value of training instances that reach the leaf</a:t>
            </a:r>
          </a:p>
          <a:p>
            <a:pPr lvl="0">
              <a:spcBef>
                <a:spcPts val="697"/>
              </a:spcBef>
            </a:pPr>
            <a:r>
              <a:rPr lang="en-US" i="1" dirty="0"/>
              <a:t>Model tree:</a:t>
            </a:r>
            <a:r>
              <a:rPr lang="en-US" dirty="0"/>
              <a:t> “regression tree” with linear regression models at the leaf nodes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dirty="0"/>
              <a:t>Linear patches approximate continuous function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Linear regression for the CPU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F8326E-84B5-4F30-A5AB-9B1E761617B0}" type="slidenum">
              <a:t>15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431935" y="-179388"/>
            <a:ext cx="8534400" cy="1114426"/>
          </a:xfrm>
        </p:spPr>
        <p:txBody>
          <a:bodyPr wrap="square" lIns="92160" tIns="46080" rIns="92160" bIns="46080" anchorCtr="0">
            <a:normAutofit/>
          </a:bodyPr>
          <a:lstStyle/>
          <a:p>
            <a:pPr lvl="0"/>
            <a:r>
              <a:rPr lang="en-US" sz="3600" dirty="0"/>
              <a:t>Linear regression for the CPU data</a:t>
            </a:r>
          </a:p>
        </p:txBody>
      </p:sp>
      <p:sp>
        <p:nvSpPr>
          <p:cNvPr id="3" name="Freeform 2"/>
          <p:cNvSpPr/>
          <p:nvPr/>
        </p:nvSpPr>
        <p:spPr>
          <a:xfrm>
            <a:off x="2988720" y="1980000"/>
            <a:ext cx="2773080" cy="21186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none" lIns="90000" tIns="46800" rIns="90000" bIns="46800" anchor="t" anchorCtr="0" compatLnSpc="0">
            <a:sp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000" b="0" i="0" u="none" strike="noStrike" baseline="0">
                <a:ln>
                  <a:noFill/>
                </a:ln>
                <a:solidFill>
                  <a:srgbClr val="FFFFFF"/>
                </a:solidFill>
                <a:latin typeface="Courier" pitchFamily="49"/>
                <a:ea typeface="Gothic" pitchFamily="2"/>
                <a:cs typeface="Lucidasans" pitchFamily="2"/>
              </a:rPr>
              <a:t>PRP =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000" b="0" i="0" u="none" strike="noStrike" baseline="0">
                <a:ln>
                  <a:noFill/>
                </a:ln>
                <a:solidFill>
                  <a:srgbClr val="FFFFFF"/>
                </a:solidFill>
                <a:latin typeface="Courier" pitchFamily="49"/>
                <a:ea typeface="Gothic" pitchFamily="2"/>
                <a:cs typeface="Lucidasans" pitchFamily="2"/>
              </a:rPr>
              <a:t>   - 56.1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000" b="0" i="0" u="none" strike="noStrike" baseline="0">
                <a:ln>
                  <a:noFill/>
                </a:ln>
                <a:solidFill>
                  <a:srgbClr val="FFFFFF"/>
                </a:solidFill>
                <a:latin typeface="Courier" pitchFamily="49"/>
                <a:ea typeface="Gothic" pitchFamily="2"/>
                <a:cs typeface="Lucidasans" pitchFamily="2"/>
              </a:rPr>
              <a:t>    + 0.049 MYCT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000" b="0" i="0" u="none" strike="noStrike" baseline="0">
                <a:ln>
                  <a:noFill/>
                </a:ln>
                <a:solidFill>
                  <a:srgbClr val="FFFFFF"/>
                </a:solidFill>
                <a:latin typeface="Courier" pitchFamily="49"/>
                <a:ea typeface="Gothic" pitchFamily="2"/>
                <a:cs typeface="Lucidasans" pitchFamily="2"/>
              </a:rPr>
              <a:t>    + 0.015 MMIN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000" b="0" i="0" u="none" strike="noStrike" baseline="0">
                <a:ln>
                  <a:noFill/>
                </a:ln>
                <a:solidFill>
                  <a:srgbClr val="FFFFFF"/>
                </a:solidFill>
                <a:latin typeface="Courier" pitchFamily="49"/>
                <a:ea typeface="Gothic" pitchFamily="2"/>
                <a:cs typeface="Lucidasans" pitchFamily="2"/>
              </a:rPr>
              <a:t>    + 0.006 MMAX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000" b="0" i="0" u="none" strike="noStrike" baseline="0">
                <a:ln>
                  <a:noFill/>
                </a:ln>
                <a:solidFill>
                  <a:srgbClr val="FFFFFF"/>
                </a:solidFill>
                <a:latin typeface="Courier" pitchFamily="49"/>
                <a:ea typeface="Gothic" pitchFamily="2"/>
                <a:cs typeface="Lucidasans" pitchFamily="2"/>
              </a:rPr>
              <a:t>    + 0.630 CACH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000" b="0" i="0" u="none" strike="noStrike" baseline="0">
                <a:ln>
                  <a:noFill/>
                </a:ln>
                <a:solidFill>
                  <a:srgbClr val="FFFFFF"/>
                </a:solidFill>
                <a:latin typeface="Courier" pitchFamily="49"/>
                <a:ea typeface="Gothic" pitchFamily="2"/>
                <a:cs typeface="Lucidasans" pitchFamily="2"/>
              </a:rPr>
              <a:t>    - 0.270 CHMIN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000" b="0" i="0" u="none" strike="noStrike" baseline="0">
                <a:ln>
                  <a:noFill/>
                </a:ln>
                <a:solidFill>
                  <a:srgbClr val="FFFFFF"/>
                </a:solidFill>
                <a:latin typeface="Courier" pitchFamily="49"/>
                <a:ea typeface="Gothic" pitchFamily="2"/>
                <a:cs typeface="Lucidasans" pitchFamily="2"/>
              </a:rPr>
              <a:t>    + 1.46 CHMAX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200" y="1803400"/>
            <a:ext cx="2628900" cy="3238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Regression tree for the CPU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C6D16CF-50F1-4B06-B95A-B8E167AFBEAF}" type="slidenum">
              <a:t>16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179388"/>
            <a:ext cx="8534400" cy="1114426"/>
          </a:xfrm>
        </p:spPr>
        <p:txBody>
          <a:bodyPr wrap="square" lIns="92160" tIns="46080" rIns="92160" bIns="46080" anchorCtr="1"/>
          <a:lstStyle/>
          <a:p>
            <a:pPr lvl="0"/>
            <a:r>
              <a:rPr lang="en-US" sz="3600" dirty="0"/>
              <a:t>Regression tree for the CPU data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566" y="1160199"/>
            <a:ext cx="7015369" cy="49920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Model tree for the CPU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6A9E967-3F6E-4DC0-81FD-45CF280705AF}" type="slidenum">
              <a:t>17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179388"/>
            <a:ext cx="8534400" cy="1114426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Model tree for the CPU data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26" y="1045220"/>
            <a:ext cx="5153787" cy="36397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8606" y="3187219"/>
            <a:ext cx="4404689" cy="28334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lassification ru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99A901E-E6AE-4089-9F00-4DD98A6C84C4}" type="slidenum">
              <a:t>18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317062" y="-5146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Classification rules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0000" y="1260000"/>
            <a:ext cx="8820000" cy="3847633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Popular alternative to decision trees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Antecedent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(pre-condition): a series of tests (just like the tests at the nodes of a decision tree)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Tests are usually logically </a:t>
            </a:r>
            <a:r>
              <a:rPr lang="en-US" sz="2400" b="0" i="0" u="none" strike="noStrike" baseline="0" dirty="0" err="1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ANDed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together (but may also be general logical expressions)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Consequent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(conclusion): classes, set of classes, or probability distribution assigned by rule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Individual rules are often logically </a:t>
            </a:r>
            <a:r>
              <a:rPr lang="en-US" sz="2400" b="0" i="0" u="none" strike="noStrike" baseline="0" dirty="0" err="1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ORed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together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Conflicts arise if different conclusions apply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From trees to ru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C27EDD7-0ABE-486C-B129-6E5B2358016A}" type="slidenum">
              <a:t>19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47370" y="-7120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From trees to rules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0000" y="1440000"/>
            <a:ext cx="8460000" cy="3550116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Easy: converting a tree into a set of rules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One rule for each leaf:</a:t>
            </a:r>
          </a:p>
          <a:p>
            <a:pPr marL="1257300" lvl="4" indent="-342900" hangingPunct="0">
              <a:spcBef>
                <a:spcPts val="499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Antecedent contains a condition for every node on the path from the root to the leaf</a:t>
            </a:r>
          </a:p>
          <a:p>
            <a:pPr marL="1257300" lvl="4" indent="-342900" hangingPunct="0">
              <a:spcBef>
                <a:spcPts val="499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Consequent is class assigned by the leaf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Produces rules that are unambiguous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Doesn’t matter in which order they are executed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But: resulting rules are unnecessarily complex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Pruning to remove redundant tests/rules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EE2F1F8-4553-4ED0-BE36-03B2E0142F62}" type="slidenum">
              <a:t>2</a:t>
            </a:fld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894659" y="-107620"/>
            <a:ext cx="7543799" cy="108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360" tIns="44280" rIns="90360" bIns="44280" anchor="ctr" anchorCtr="0" compatLnSpc="0">
            <a:no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NZ" sz="36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+mj-lt"/>
                <a:ea typeface="Gothic" pitchFamily="2"/>
                <a:cs typeface="Calibri"/>
              </a:rPr>
              <a:t>Output: Knowledge representation</a:t>
            </a:r>
          </a:p>
        </p:txBody>
      </p:sp>
      <p:sp>
        <p:nvSpPr>
          <p:cNvPr id="3" name="Freeform 2"/>
          <p:cNvSpPr/>
          <p:nvPr/>
        </p:nvSpPr>
        <p:spPr>
          <a:xfrm>
            <a:off x="1295280" y="1371599"/>
            <a:ext cx="7086600" cy="411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360" tIns="44280" rIns="90360" bIns="44280" anchor="t" anchorCtr="0" compatLnSpc="0">
            <a:noAutofit/>
          </a:bodyPr>
          <a:lstStyle/>
          <a:p>
            <a:pPr marL="342900" marR="0" lvl="0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Tables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Linear models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Trees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Rules</a:t>
            </a:r>
          </a:p>
          <a:p>
            <a:pPr marL="342900" marR="0" lvl="2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Classification rules</a:t>
            </a:r>
          </a:p>
          <a:p>
            <a:pPr marL="342900" marR="0" lvl="2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Association rules</a:t>
            </a:r>
          </a:p>
          <a:p>
            <a:pPr marL="342900" marR="0" lvl="2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Rules with exceptions</a:t>
            </a:r>
          </a:p>
          <a:p>
            <a:pPr marL="342900" marR="0" lvl="2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More expressive rules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Instance-based representation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598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Clusters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From rules to tre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0A91374-04ED-4E27-8095-1F15B876B72E}" type="slidenum">
              <a:t>20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53949" y="-7778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From rules to trees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0095" y="1434759"/>
            <a:ext cx="7821514" cy="3696694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More difficult: transforming a rule set into a tree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Tree cannot easily express disjunction between rules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Example: rules which test different attributes</a:t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endParaRPr lang="en-US" sz="24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Symmetry needs to be broken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Corresponding tree contains identical </a:t>
            </a:r>
            <a:r>
              <a:rPr lang="en-US" sz="2400" b="0" i="0" u="none" strike="noStrike" baseline="0" dirty="0" err="1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subtrees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(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Symbol" pitchFamily="18"/>
                <a:ea typeface="Gothic" pitchFamily="2"/>
                <a:cs typeface="Lucidasans" pitchFamily="2"/>
              </a:rPr>
              <a:t>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 “replicated </a:t>
            </a:r>
            <a:r>
              <a:rPr lang="en-US" sz="2400" b="0" i="0" u="none" strike="noStrike" baseline="0" dirty="0" err="1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subtree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 problem”)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033679" y="2924160"/>
            <a:ext cx="2971800" cy="695159"/>
            <a:chOff x="3060000" y="3240000"/>
            <a:chExt cx="2971800" cy="695159"/>
          </a:xfrm>
        </p:grpSpPr>
        <p:sp>
          <p:nvSpPr>
            <p:cNvPr id="5" name="Freeform 4"/>
            <p:cNvSpPr/>
            <p:nvPr/>
          </p:nvSpPr>
          <p:spPr>
            <a:xfrm>
              <a:off x="3060000" y="3240000"/>
              <a:ext cx="2971800" cy="695159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 dirty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a and b then x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 dirty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c and d then x</a:t>
              </a: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3060000" y="3240000"/>
              <a:ext cx="29718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3060000" y="3935159"/>
              <a:ext cx="29718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3060000" y="3240000"/>
              <a:ext cx="0" cy="695159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6031800" y="3240000"/>
              <a:ext cx="0" cy="695159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 tree for a simple disjun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32DDBF0-6D73-43BB-8308-A5242A8B2ED7}" type="slidenum">
              <a:t>21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718454" y="-5146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A tree for a simple disjunction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818" y="1125179"/>
            <a:ext cx="3615362" cy="45467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he exclusive-or 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6A091EC-E0DD-452D-9A04-A6B623FCCFA2}" type="slidenum">
              <a:t>22</a:t>
            </a:fld>
            <a:endParaRPr lang="en-US"/>
          </a:p>
        </p:txBody>
      </p:sp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889539" y="-5804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The exclusive-or problem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400"/>
            <a:ext cx="8918611" cy="31579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 tree with a replicated subt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C47BC97-28E7-47BF-8817-F426DF525F2D}" type="slidenum">
              <a:t>23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718454" y="-77788"/>
            <a:ext cx="7543800" cy="977901"/>
          </a:xfrm>
        </p:spPr>
        <p:txBody>
          <a:bodyPr wrap="square" lIns="90360" tIns="44280" rIns="90360" bIns="44280" anchorCtr="0"/>
          <a:lstStyle/>
          <a:p>
            <a:pPr lvl="0"/>
            <a:r>
              <a:rPr lang="en-US" sz="3600" dirty="0"/>
              <a:t>A tree with a replicated </a:t>
            </a:r>
            <a:r>
              <a:rPr lang="en-US" sz="3600" dirty="0" err="1"/>
              <a:t>subtree</a:t>
            </a:r>
            <a:endParaRPr lang="en-US" sz="36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78" y="730379"/>
            <a:ext cx="7338025" cy="6027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“Nuggets” of 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8B5A8EE-3846-4F57-80D5-CB0787A2B1D3}" type="slidenum">
              <a:t>24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725034" y="-5146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“Nuggets” of knowledge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0000" y="1587600"/>
            <a:ext cx="8820000" cy="3534983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Are rules independent pieces of knowledge? (It seems easy to add a rule to an existing rule base.)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Problem: ignores how rules are executed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Two ways of executing a rule set: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Ordered set of rules (“decision list”)</a:t>
            </a:r>
          </a:p>
          <a:p>
            <a:pPr marL="1257300" lvl="4" indent="-342900" hangingPunct="0">
              <a:spcBef>
                <a:spcPts val="499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Order is important for interpretation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Unordered set of rules</a:t>
            </a:r>
          </a:p>
          <a:p>
            <a:pPr marL="1257300" lvl="4" indent="-342900" hangingPunct="0">
              <a:spcBef>
                <a:spcPts val="499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Rules may overlap and lead to different conclusions for the same </a:t>
            </a:r>
            <a:r>
              <a:rPr lang="en-US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instance</a:t>
            </a:r>
            <a:endParaRPr lang="en-US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Interpreting ru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718E037-E1F5-4608-87E6-C36539533D56}" type="slidenum">
              <a:t>25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52652" y="-7778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Interpreting rules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0000" y="1587600"/>
            <a:ext cx="8640000" cy="3224257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What if two or more rules conflict?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Give no conclusion at all?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Go with rule that is most popular on training data?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…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What if no rule applies to a test instance?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Give no conclusion at all?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Go with class that is most frequent in training data?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pecial case: boolean cl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67A259D-2783-4300-965E-B96B0B78E4EE}" type="slidenum">
              <a:t>26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888326" y="-64628"/>
            <a:ext cx="6808032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Special case: </a:t>
            </a:r>
            <a:r>
              <a:rPr lang="en-US" sz="3600" dirty="0"/>
              <a:t>B</a:t>
            </a:r>
            <a:r>
              <a:rPr lang="en-US" sz="3600" dirty="0" smtClean="0"/>
              <a:t>oolean </a:t>
            </a:r>
            <a:r>
              <a:rPr lang="en-US" sz="3600" dirty="0"/>
              <a:t>class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0000" y="1587600"/>
            <a:ext cx="8460000" cy="386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Assumption: if instance does not belong to class “yes”, it belongs to class “no”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Trick: only learn rules for class “yes” and use default rule for “no”</a:t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endParaRPr lang="en-US" sz="24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R="0" lvl="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4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4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Order of rules is not important. No conflicts!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Rule can be written in </a:t>
            </a:r>
            <a:r>
              <a:rPr lang="en-US" sz="24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disjunctive normal form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337536" y="3303901"/>
            <a:ext cx="4724280" cy="1025280"/>
            <a:chOff x="2475720" y="3600000"/>
            <a:chExt cx="4724280" cy="1025280"/>
          </a:xfrm>
        </p:grpSpPr>
        <p:sp>
          <p:nvSpPr>
            <p:cNvPr id="5" name="Freeform 4"/>
            <p:cNvSpPr/>
            <p:nvPr/>
          </p:nvSpPr>
          <p:spPr>
            <a:xfrm>
              <a:off x="2475720" y="3600000"/>
              <a:ext cx="4724280" cy="102528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 dirty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x = 1 and y = 1 then class = a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 dirty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z = 1 and w = 1 then class = a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 dirty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Otherwise class = b</a:t>
              </a: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2475720" y="3600000"/>
              <a:ext cx="472428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2475720" y="4625280"/>
              <a:ext cx="472428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2475720" y="3600000"/>
              <a:ext cx="0" cy="102528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7200000" y="3600000"/>
              <a:ext cx="0" cy="102528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ssociation ru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9AFE49-4AAE-4600-82D6-2E01264AB677}" type="slidenum">
              <a:t>27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0" y="-166688"/>
            <a:ext cx="8534400" cy="1066801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Association rules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323850" y="1279525"/>
            <a:ext cx="8427806" cy="3140561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800" dirty="0"/>
              <a:t>Association rules…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sz="2400" dirty="0"/>
              <a:t>… can predict any attribute and combinations of attributes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sz="2400" dirty="0"/>
              <a:t>… are not intended to be used together as a set</a:t>
            </a:r>
          </a:p>
          <a:p>
            <a:pPr lvl="0">
              <a:spcBef>
                <a:spcPts val="697"/>
              </a:spcBef>
            </a:pPr>
            <a:r>
              <a:rPr lang="en-US" sz="2800" dirty="0"/>
              <a:t>Problem: immense number of possible associations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sz="2400" dirty="0"/>
              <a:t>Output needs to be restricted to show only the most predictive associations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>
                <a:latin typeface="Symbol" pitchFamily="18"/>
              </a:rPr>
              <a:t></a:t>
            </a:r>
            <a:r>
              <a:rPr lang="en-US" sz="2400" dirty="0" smtClean="0"/>
              <a:t> </a:t>
            </a:r>
            <a:r>
              <a:rPr lang="en-US" sz="2400" dirty="0"/>
              <a:t>only those with high </a:t>
            </a:r>
            <a:r>
              <a:rPr lang="en-US" sz="2400" i="1" dirty="0"/>
              <a:t>support </a:t>
            </a:r>
            <a:r>
              <a:rPr lang="en-US" sz="2400" dirty="0"/>
              <a:t>and high </a:t>
            </a:r>
            <a:r>
              <a:rPr lang="en-US" sz="2400" i="1" dirty="0"/>
              <a:t>confidence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upport and confidence of a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2DF6E1-2F11-4FCC-949D-6E595F72B0FA}" type="slidenum">
              <a:t>28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179388"/>
            <a:ext cx="8534400" cy="1114426"/>
          </a:xfrm>
        </p:spPr>
        <p:txBody>
          <a:bodyPr wrap="square" lIns="92160" tIns="46080" rIns="92160" bIns="46080" anchorCtr="0"/>
          <a:lstStyle/>
          <a:p>
            <a:pPr lvl="0"/>
            <a:r>
              <a:rPr lang="en-US" sz="3600" dirty="0"/>
              <a:t>Support and confidence of a rule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179388" y="882650"/>
            <a:ext cx="8964612" cy="3857809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400" dirty="0"/>
              <a:t>Support: number of instances predicted correctly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Confidence: number of correct predictions, as proportion of all instances that rule applies to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Example: 4 cool days with normal humidity</a:t>
            </a:r>
            <a:br>
              <a:rPr lang="en-US" sz="2400" dirty="0"/>
            </a:br>
            <a:endParaRPr lang="en-US" sz="2400" dirty="0"/>
          </a:p>
          <a:p>
            <a:pPr marL="259200" lvl="0" indent="-259200">
              <a:spcBef>
                <a:spcPts val="697"/>
              </a:spcBef>
              <a:buNone/>
              <a:tabLst>
                <a:tab pos="716400" algn="l"/>
                <a:tab pos="1630799" algn="l"/>
                <a:tab pos="2545200" algn="l"/>
                <a:tab pos="3459600" algn="l"/>
                <a:tab pos="4374000" algn="l"/>
                <a:tab pos="5288400" algn="l"/>
                <a:tab pos="6202800" algn="l"/>
                <a:tab pos="7117200" algn="l"/>
                <a:tab pos="8031600" algn="l"/>
                <a:tab pos="8946000" algn="l"/>
                <a:tab pos="9860400" algn="l"/>
              </a:tabLst>
            </a:pPr>
            <a:endParaRPr lang="en-US" sz="2400" dirty="0"/>
          </a:p>
          <a:p>
            <a:pPr lvl="1">
              <a:spcBef>
                <a:spcPts val="649"/>
              </a:spcBef>
              <a:buClr>
                <a:srgbClr val="008000"/>
              </a:buClr>
              <a:buSzPct val="65000"/>
              <a:buFont typeface="Symbol" pitchFamily="18"/>
              <a:buChar char=""/>
            </a:pPr>
            <a:r>
              <a:rPr lang="en-US" sz="2400" dirty="0"/>
              <a:t>Support = 4, confidence = 100%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Normally: minimum support and confidence pre-specified (e.g. 58 rules with support </a:t>
            </a:r>
            <a:r>
              <a:rPr lang="en-US" sz="2400" dirty="0">
                <a:latin typeface="Symbol" pitchFamily="18"/>
              </a:rPr>
              <a:t></a:t>
            </a:r>
            <a:r>
              <a:rPr lang="en-US" sz="2400" dirty="0"/>
              <a:t> 2 and confidence </a:t>
            </a:r>
            <a:r>
              <a:rPr lang="en-US" sz="2400" dirty="0">
                <a:latin typeface="Symbol" pitchFamily="18"/>
              </a:rPr>
              <a:t></a:t>
            </a:r>
            <a:r>
              <a:rPr lang="en-US" sz="2400" dirty="0"/>
              <a:t> 95% for weather data)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26581" y="2842860"/>
            <a:ext cx="6300000" cy="360000"/>
            <a:chOff x="720000" y="3060000"/>
            <a:chExt cx="6300000" cy="360000"/>
          </a:xfrm>
        </p:grpSpPr>
        <p:sp>
          <p:nvSpPr>
            <p:cNvPr id="5" name="Freeform 4"/>
            <p:cNvSpPr/>
            <p:nvPr/>
          </p:nvSpPr>
          <p:spPr>
            <a:xfrm>
              <a:off x="720000" y="3060000"/>
              <a:ext cx="6300000" cy="360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 dirty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temperature = cool then humidity = normal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1800" b="1" i="0" u="none" strike="noStrike" baseline="0" dirty="0">
                <a:ln>
                  <a:noFill/>
                </a:ln>
                <a:solidFill>
                  <a:srgbClr val="008000"/>
                </a:solidFill>
                <a:latin typeface="Courier New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720000" y="3060000"/>
              <a:ext cx="630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720000" y="3420000"/>
              <a:ext cx="630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720000" y="3060000"/>
              <a:ext cx="0" cy="36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7020000" y="3060000"/>
              <a:ext cx="0" cy="36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Interpreting association ru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C3CB12-A01C-4080-9947-0C6156FEAD14}" type="slidenum">
              <a:t>29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68727" y="-179388"/>
            <a:ext cx="8534400" cy="1114426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Interpreting association rules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0" y="1079500"/>
            <a:ext cx="8534400" cy="3214684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400" dirty="0"/>
              <a:t>Interpretation is not obvious:</a:t>
            </a:r>
          </a:p>
          <a:p>
            <a:pPr marL="259200" lvl="0" indent="-259200">
              <a:spcBef>
                <a:spcPts val="697"/>
              </a:spcBef>
              <a:buNone/>
              <a:tabLst>
                <a:tab pos="716400" algn="l"/>
                <a:tab pos="1630799" algn="l"/>
                <a:tab pos="2545200" algn="l"/>
                <a:tab pos="3459600" algn="l"/>
                <a:tab pos="4374000" algn="l"/>
                <a:tab pos="5288400" algn="l"/>
                <a:tab pos="6202800" algn="l"/>
                <a:tab pos="7117200" algn="l"/>
                <a:tab pos="8031600" algn="l"/>
                <a:tab pos="8946000" algn="l"/>
                <a:tab pos="9860400" algn="l"/>
              </a:tabLst>
            </a:pPr>
            <a:endParaRPr lang="en-US" sz="2400" dirty="0"/>
          </a:p>
          <a:p>
            <a:pPr marL="342720" lvl="0" indent="-342720">
              <a:spcBef>
                <a:spcPts val="697"/>
              </a:spcBef>
              <a:buNone/>
              <a:tabLst>
                <a:tab pos="342720" algn="l"/>
                <a:tab pos="914040" algn="l"/>
                <a:tab pos="1828439" algn="l"/>
                <a:tab pos="2742839" algn="l"/>
                <a:tab pos="3657239" algn="l"/>
                <a:tab pos="4571639" algn="l"/>
                <a:tab pos="5486040" algn="l"/>
                <a:tab pos="6400440" algn="l"/>
                <a:tab pos="7314840" algn="l"/>
                <a:tab pos="8229240" algn="l"/>
                <a:tab pos="9143640" algn="l"/>
                <a:tab pos="10058040" algn="l"/>
              </a:tabLst>
            </a:pPr>
            <a:r>
              <a:rPr lang="en-US" sz="2400" dirty="0"/>
              <a:t>	</a:t>
            </a:r>
          </a:p>
          <a:p>
            <a:pPr marL="342720" lvl="0" indent="-342720">
              <a:spcBef>
                <a:spcPts val="697"/>
              </a:spcBef>
              <a:buNone/>
              <a:tabLst>
                <a:tab pos="342720" algn="l"/>
                <a:tab pos="914040" algn="l"/>
                <a:tab pos="1828439" algn="l"/>
                <a:tab pos="2742839" algn="l"/>
                <a:tab pos="3657239" algn="l"/>
                <a:tab pos="4571639" algn="l"/>
                <a:tab pos="5486040" algn="l"/>
                <a:tab pos="6400440" algn="l"/>
                <a:tab pos="7314840" algn="l"/>
                <a:tab pos="8229240" algn="l"/>
                <a:tab pos="9143640" algn="l"/>
                <a:tab pos="10058040" algn="l"/>
              </a:tabLst>
            </a:pPr>
            <a:r>
              <a:rPr lang="en-US" sz="2400" dirty="0"/>
              <a:t>	is </a:t>
            </a:r>
            <a:r>
              <a:rPr lang="en-US" sz="2400" i="1" dirty="0"/>
              <a:t>not</a:t>
            </a:r>
            <a:r>
              <a:rPr lang="en-US" sz="2400" dirty="0"/>
              <a:t> the same as</a:t>
            </a:r>
          </a:p>
          <a:p>
            <a:pPr marL="342720" lvl="0" indent="-342720">
              <a:spcBef>
                <a:spcPts val="697"/>
              </a:spcBef>
              <a:buNone/>
              <a:tabLst>
                <a:tab pos="799920" algn="l"/>
                <a:tab pos="1714319" algn="l"/>
                <a:tab pos="2628720" algn="l"/>
                <a:tab pos="3543120" algn="l"/>
                <a:tab pos="4457520" algn="l"/>
                <a:tab pos="5371920" algn="l"/>
                <a:tab pos="6286320" algn="l"/>
                <a:tab pos="7200720" algn="l"/>
                <a:tab pos="8115120" algn="l"/>
                <a:tab pos="9029520" algn="l"/>
                <a:tab pos="9943920" algn="l"/>
              </a:tabLst>
            </a:pPr>
            <a:endParaRPr lang="en-US" sz="2400" dirty="0"/>
          </a:p>
          <a:p>
            <a:pPr marL="259200" lvl="0" indent="-259200">
              <a:spcBef>
                <a:spcPts val="697"/>
              </a:spcBef>
              <a:buNone/>
              <a:tabLst>
                <a:tab pos="716400" algn="l"/>
                <a:tab pos="1630799" algn="l"/>
                <a:tab pos="2545200" algn="l"/>
                <a:tab pos="3459600" algn="l"/>
                <a:tab pos="4374000" algn="l"/>
                <a:tab pos="5288400" algn="l"/>
                <a:tab pos="6202800" algn="l"/>
                <a:tab pos="7117200" algn="l"/>
                <a:tab pos="8031600" algn="l"/>
                <a:tab pos="8946000" algn="l"/>
                <a:tab pos="9860400" algn="l"/>
              </a:tabLst>
            </a:pPr>
            <a:endParaRPr lang="en-US" sz="2400" dirty="0"/>
          </a:p>
          <a:p>
            <a:pPr lvl="0">
              <a:spcBef>
                <a:spcPts val="697"/>
              </a:spcBef>
            </a:pPr>
            <a:r>
              <a:rPr lang="en-US" sz="2400" dirty="0"/>
              <a:t>It means that the following also holds: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01279" y="1707060"/>
            <a:ext cx="8070117" cy="720000"/>
            <a:chOff x="701280" y="1924200"/>
            <a:chExt cx="7740000" cy="720000"/>
          </a:xfrm>
        </p:grpSpPr>
        <p:sp>
          <p:nvSpPr>
            <p:cNvPr id="5" name="Freeform 4"/>
            <p:cNvSpPr/>
            <p:nvPr/>
          </p:nvSpPr>
          <p:spPr>
            <a:xfrm>
              <a:off x="701280" y="1924200"/>
              <a:ext cx="7740000" cy="720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 dirty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Courier" pitchFamily="49"/>
                  <a:cs typeface="Courier" pitchFamily="49"/>
                </a:rPr>
                <a:t>If windy = false and play = no then outlook = sunny 					         and humidity = high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 dirty="0">
                  <a:ln>
                    <a:noFill/>
                  </a:ln>
                  <a:solidFill>
                    <a:srgbClr val="FFFFFF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                        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1800" b="1" i="0" u="none" strike="noStrike" baseline="0" dirty="0">
                <a:ln>
                  <a:noFill/>
                </a:ln>
                <a:solidFill>
                  <a:srgbClr val="008000"/>
                </a:solidFill>
                <a:latin typeface="Courier New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701280" y="1924200"/>
              <a:ext cx="7739999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701280" y="2644200"/>
              <a:ext cx="7739999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701280" y="1924200"/>
              <a:ext cx="0" cy="72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8441279" y="1924200"/>
              <a:ext cx="0" cy="72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07859" y="2971741"/>
            <a:ext cx="8017475" cy="720000"/>
            <a:chOff x="701280" y="3544200"/>
            <a:chExt cx="7740000" cy="720000"/>
          </a:xfrm>
        </p:grpSpPr>
        <p:sp>
          <p:nvSpPr>
            <p:cNvPr id="11" name="Freeform 10"/>
            <p:cNvSpPr/>
            <p:nvPr/>
          </p:nvSpPr>
          <p:spPr>
            <a:xfrm>
              <a:off x="701280" y="3544200"/>
              <a:ext cx="7740000" cy="720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Courier" pitchFamily="49"/>
                  <a:cs typeface="Courier" pitchFamily="49"/>
                </a:rPr>
                <a:t>If windy = false and play = no then outlook = sunny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Courier" pitchFamily="49"/>
                  <a:cs typeface="Courier" pitchFamily="49"/>
                </a:rPr>
                <a:t>If windy = false and play = no then humidity = high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FFFFFF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                        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1800" b="1" i="0" u="none" strike="noStrike" baseline="0">
                <a:ln>
                  <a:noFill/>
                </a:ln>
                <a:solidFill>
                  <a:srgbClr val="008000"/>
                </a:solidFill>
                <a:latin typeface="Courier New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>
              <a:off x="701280" y="3544200"/>
              <a:ext cx="7739999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>
              <a:off x="701280" y="4264200"/>
              <a:ext cx="7739999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>
              <a:off x="701280" y="3544200"/>
              <a:ext cx="0" cy="72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>
              <a:off x="8441279" y="3544200"/>
              <a:ext cx="0" cy="72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19999" y="4314301"/>
            <a:ext cx="7985595" cy="720000"/>
            <a:chOff x="720000" y="5400000"/>
            <a:chExt cx="7740000" cy="720000"/>
          </a:xfrm>
        </p:grpSpPr>
        <p:sp>
          <p:nvSpPr>
            <p:cNvPr id="17" name="Freeform 16"/>
            <p:cNvSpPr/>
            <p:nvPr/>
          </p:nvSpPr>
          <p:spPr>
            <a:xfrm>
              <a:off x="720000" y="5400000"/>
              <a:ext cx="7740000" cy="720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Courier" pitchFamily="49"/>
                  <a:cs typeface="Courier" pitchFamily="49"/>
                </a:rPr>
                <a:t>If humidity = high and windy = false and play = no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Courier" pitchFamily="49"/>
                  <a:cs typeface="Courier" pitchFamily="49"/>
                </a:rPr>
                <a:t>    then outlook = sunny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FFFFFF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                        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1800" b="1" i="0" u="none" strike="noStrike" baseline="0">
                <a:ln>
                  <a:noFill/>
                </a:ln>
                <a:solidFill>
                  <a:srgbClr val="008000"/>
                </a:solidFill>
                <a:latin typeface="Courier New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720000" y="5400000"/>
              <a:ext cx="774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720000" y="6120000"/>
              <a:ext cx="774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720000" y="5400000"/>
              <a:ext cx="0" cy="72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8460000" y="5400000"/>
              <a:ext cx="0" cy="72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Output: representing structural patter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6A1423B-AD93-4FA4-A6F8-DBF2577C11CC}" type="slidenum">
              <a:t>3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227013" y="-187325"/>
            <a:ext cx="8916987" cy="1196975"/>
          </a:xfrm>
        </p:spPr>
        <p:txBody>
          <a:bodyPr wrap="square" lIns="90360" tIns="44280" rIns="90360" bIns="44280" anchorCtr="0"/>
          <a:lstStyle/>
          <a:p>
            <a:pPr lvl="0"/>
            <a:r>
              <a:rPr lang="en-US" sz="3600" dirty="0"/>
              <a:t>Output: representing structural patterns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0000" y="1260000"/>
            <a:ext cx="8640000" cy="3416746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Many different ways of representing patterns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Decision trees, rules, instance-based, …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Also called “knowledge” representation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Representation determines inference method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Understanding the output is the key to understanding the underlying learning methods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Different types of output for different learning problems (e.g</a:t>
            </a:r>
            <a: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., 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classification, regression, …)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Rules with exce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994AD4-05C4-4E89-B83A-E20B2E5DA1B1}" type="slidenum">
              <a:t>30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0" y="-179388"/>
            <a:ext cx="8534400" cy="1066801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Rules with exceptions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09600" y="1236663"/>
            <a:ext cx="8534400" cy="3214684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400" dirty="0"/>
              <a:t>Idea: allow rules to have </a:t>
            </a:r>
            <a:r>
              <a:rPr lang="en-US" sz="2400" i="1" dirty="0"/>
              <a:t>exceptions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Example: rule for iris data</a:t>
            </a:r>
          </a:p>
          <a:p>
            <a:pPr marL="259200" lvl="0" indent="-259200">
              <a:spcBef>
                <a:spcPts val="697"/>
              </a:spcBef>
              <a:buNone/>
              <a:tabLst>
                <a:tab pos="716400" algn="l"/>
                <a:tab pos="1630799" algn="l"/>
                <a:tab pos="2545200" algn="l"/>
                <a:tab pos="3459600" algn="l"/>
                <a:tab pos="4374000" algn="l"/>
                <a:tab pos="5288400" algn="l"/>
                <a:tab pos="6202800" algn="l"/>
                <a:tab pos="7117200" algn="l"/>
                <a:tab pos="8031600" algn="l"/>
                <a:tab pos="8946000" algn="l"/>
                <a:tab pos="9860400" algn="l"/>
              </a:tabLst>
            </a:pPr>
            <a:endParaRPr lang="en-US" sz="2400" dirty="0"/>
          </a:p>
          <a:p>
            <a:pPr lvl="0">
              <a:spcBef>
                <a:spcPts val="697"/>
              </a:spcBef>
            </a:pPr>
            <a:r>
              <a:rPr lang="en-US" sz="2400" dirty="0"/>
              <a:t>New instance:</a:t>
            </a:r>
          </a:p>
          <a:p>
            <a:pPr marL="259200" lvl="0" indent="-259200">
              <a:spcBef>
                <a:spcPts val="697"/>
              </a:spcBef>
              <a:buNone/>
              <a:tabLst>
                <a:tab pos="716400" algn="l"/>
                <a:tab pos="1630799" algn="l"/>
                <a:tab pos="2545200" algn="l"/>
                <a:tab pos="3459600" algn="l"/>
                <a:tab pos="4374000" algn="l"/>
                <a:tab pos="5288400" algn="l"/>
                <a:tab pos="6202800" algn="l"/>
                <a:tab pos="7117200" algn="l"/>
                <a:tab pos="8031600" algn="l"/>
                <a:tab pos="8946000" algn="l"/>
                <a:tab pos="9860400" algn="l"/>
              </a:tabLst>
            </a:pPr>
            <a:endParaRPr lang="en-US" sz="2400" dirty="0"/>
          </a:p>
          <a:p>
            <a:pPr marL="259200" lvl="0" indent="-259200">
              <a:spcBef>
                <a:spcPts val="697"/>
              </a:spcBef>
              <a:buNone/>
              <a:tabLst>
                <a:tab pos="716400" algn="l"/>
                <a:tab pos="1630799" algn="l"/>
                <a:tab pos="2545200" algn="l"/>
                <a:tab pos="3459600" algn="l"/>
                <a:tab pos="4374000" algn="l"/>
                <a:tab pos="5288400" algn="l"/>
                <a:tab pos="6202800" algn="l"/>
                <a:tab pos="7117200" algn="l"/>
                <a:tab pos="8031600" algn="l"/>
                <a:tab pos="8946000" algn="l"/>
                <a:tab pos="9860400" algn="l"/>
              </a:tabLst>
            </a:pPr>
            <a:endParaRPr lang="en-US" sz="2400" dirty="0"/>
          </a:p>
          <a:p>
            <a:pPr lvl="0">
              <a:spcBef>
                <a:spcPts val="697"/>
              </a:spcBef>
            </a:pPr>
            <a:r>
              <a:rPr lang="en-US" sz="2400" dirty="0"/>
              <a:t>Modified rule: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333680" y="2171260"/>
            <a:ext cx="8640000" cy="360000"/>
            <a:chOff x="360000" y="2520000"/>
            <a:chExt cx="8640000" cy="360000"/>
          </a:xfrm>
        </p:grpSpPr>
        <p:sp>
          <p:nvSpPr>
            <p:cNvPr id="21" name="Freeform 20"/>
            <p:cNvSpPr/>
            <p:nvPr/>
          </p:nvSpPr>
          <p:spPr>
            <a:xfrm>
              <a:off x="360000" y="2520000"/>
              <a:ext cx="8640000" cy="360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If petal-length 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Symbol" pitchFamily="18"/>
                  <a:ea typeface="Symbol" pitchFamily="18"/>
                  <a:cs typeface="Symbol" pitchFamily="18"/>
                </a:rPr>
                <a:t>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2.45 and petal-length &lt; 4.45 then Iris-versicolor</a:t>
              </a:r>
            </a:p>
          </p:txBody>
        </p:sp>
        <p:sp>
          <p:nvSpPr>
            <p:cNvPr id="22" name="Straight Connector 21"/>
            <p:cNvSpPr/>
            <p:nvPr/>
          </p:nvSpPr>
          <p:spPr>
            <a:xfrm>
              <a:off x="360000" y="2520000"/>
              <a:ext cx="864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360000" y="2880000"/>
              <a:ext cx="864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4" name="Straight Connector 23"/>
            <p:cNvSpPr/>
            <p:nvPr/>
          </p:nvSpPr>
          <p:spPr>
            <a:xfrm>
              <a:off x="360000" y="2520000"/>
              <a:ext cx="0" cy="36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5" name="Straight Connector 24"/>
            <p:cNvSpPr/>
            <p:nvPr/>
          </p:nvSpPr>
          <p:spPr>
            <a:xfrm>
              <a:off x="9000000" y="2520000"/>
              <a:ext cx="0" cy="36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13938" y="4689361"/>
            <a:ext cx="8640000" cy="720000"/>
            <a:chOff x="360000" y="5400000"/>
            <a:chExt cx="8640000" cy="720000"/>
          </a:xfrm>
        </p:grpSpPr>
        <p:sp>
          <p:nvSpPr>
            <p:cNvPr id="27" name="Freeform 26"/>
            <p:cNvSpPr/>
            <p:nvPr/>
          </p:nvSpPr>
          <p:spPr>
            <a:xfrm>
              <a:off x="360000" y="5400000"/>
              <a:ext cx="8640000" cy="720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If petal-length 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Symbol" pitchFamily="18"/>
                  <a:ea typeface="Symbol" pitchFamily="18"/>
                  <a:cs typeface="Symbol" pitchFamily="18"/>
                </a:rPr>
                <a:t>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2.45 and petal-length &lt; 4.45 then Iris-versicolor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EXCEPT if petal-width &lt; 1.0 then Iris-setosa</a:t>
              </a: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360000" y="5400000"/>
              <a:ext cx="864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360000" y="6120000"/>
              <a:ext cx="864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360000" y="5400000"/>
              <a:ext cx="0" cy="72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9000000" y="5400000"/>
              <a:ext cx="0" cy="72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906" y="3104780"/>
            <a:ext cx="7003975" cy="7445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 more complex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2FB6CD5-7412-409D-B94E-D8110D5955C9}" type="slidenum">
              <a:t>31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333232" y="-179388"/>
            <a:ext cx="8534400" cy="1066801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A more complex example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09600" y="1236663"/>
            <a:ext cx="8534400" cy="462392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400" dirty="0"/>
              <a:t>Exceptions to exceptions to exceptions …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16000" y="2160000"/>
            <a:ext cx="8784000" cy="4140000"/>
            <a:chOff x="216000" y="2160000"/>
            <a:chExt cx="8784000" cy="4140000"/>
          </a:xfrm>
        </p:grpSpPr>
        <p:sp>
          <p:nvSpPr>
            <p:cNvPr id="5" name="Freeform 4"/>
            <p:cNvSpPr/>
            <p:nvPr/>
          </p:nvSpPr>
          <p:spPr>
            <a:xfrm>
              <a:off x="216000" y="2160000"/>
              <a:ext cx="8784000" cy="41400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default: Iris-setosa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except if petal-length 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Symbol" pitchFamily="18"/>
                  <a:ea typeface="Symbol" pitchFamily="18"/>
                  <a:cs typeface="Symbol" pitchFamily="18"/>
                </a:rPr>
                <a:t>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2.45 and petal-length &lt; 5.355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and petal-width &lt; 1.75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then Iris-versicolor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except if petal-length 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Symbol" pitchFamily="18"/>
                  <a:ea typeface="Symbol" pitchFamily="18"/>
                  <a:cs typeface="Symbol" pitchFamily="18"/>
                </a:rPr>
                <a:t>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4.95 and petal-width &lt; 1.55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       then Iris-virginica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       else if sepal-length &lt; 4.95 and sepal-width 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Symbol" pitchFamily="18"/>
                  <a:ea typeface="Symbol" pitchFamily="18"/>
                  <a:cs typeface="Symbol" pitchFamily="18"/>
                </a:rPr>
                <a:t>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2.45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            then Iris-virginica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else if petal-length 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Symbol" pitchFamily="18"/>
                  <a:ea typeface="Symbol" pitchFamily="18"/>
                  <a:cs typeface="Symbol" pitchFamily="18"/>
                </a:rPr>
                <a:t></a:t>
              </a: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3.35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then Iris-virginica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     except if petal-length &lt; 4.85 and sepal-length &lt; 5.95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" pitchFamily="49"/>
                  <a:ea typeface="Courier" pitchFamily="49"/>
                  <a:cs typeface="Courier" pitchFamily="49"/>
                </a:rPr>
                <a:t>                        then Iris-versicolor</a:t>
              </a: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216000" y="2160000"/>
              <a:ext cx="8784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216000" y="6300000"/>
              <a:ext cx="8784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216000" y="2160000"/>
              <a:ext cx="0" cy="414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9000000" y="2160000"/>
              <a:ext cx="0" cy="41400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dvantages of using exce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24662CA-14B8-43DF-8D09-90E5FFDEAA44}" type="slidenum">
              <a:t>32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215900"/>
            <a:ext cx="8534400" cy="1116013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Advantages of using exceptions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179388" y="1260475"/>
            <a:ext cx="8964612" cy="3436283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400" dirty="0"/>
              <a:t>Rules can be updated incrementally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sz="2000" dirty="0"/>
              <a:t>Easy to incorporate new data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sz="2000" dirty="0"/>
              <a:t>Easy to incorporate domain knowledge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People often think in terms of exceptions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Each conclusion can be considered just in the context of rules and exceptions that lead to it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sz="2000" dirty="0"/>
              <a:t>Locality property is important for understanding large rule sets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sz="2000" dirty="0"/>
              <a:t>“Normal” rule sets </a:t>
            </a:r>
            <a:r>
              <a:rPr lang="en-US" sz="2000" dirty="0" smtClean="0"/>
              <a:t>do not </a:t>
            </a:r>
            <a:r>
              <a:rPr lang="en-US" sz="2000" dirty="0"/>
              <a:t>offer this advantage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More on exce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1D92744-A517-47E2-91C3-C66BB988D631}" type="slidenum">
              <a:t>33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0" y="-179388"/>
            <a:ext cx="8535988" cy="1066801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More on exceptions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0" y="1260475"/>
            <a:ext cx="9144000" cy="3387039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400" dirty="0">
                <a:latin typeface="Courier" pitchFamily="49"/>
              </a:rPr>
              <a:t>Default...except if...then...</a:t>
            </a:r>
          </a:p>
          <a:p>
            <a:pPr marL="342720" lvl="0" indent="-342720">
              <a:spcBef>
                <a:spcPts val="697"/>
              </a:spcBef>
              <a:buNone/>
              <a:tabLst>
                <a:tab pos="342720" algn="l"/>
                <a:tab pos="914040" algn="l"/>
                <a:tab pos="1828439" algn="l"/>
                <a:tab pos="2742839" algn="l"/>
                <a:tab pos="3657239" algn="l"/>
                <a:tab pos="4571639" algn="l"/>
                <a:tab pos="5486040" algn="l"/>
                <a:tab pos="6400440" algn="l"/>
                <a:tab pos="7314840" algn="l"/>
                <a:tab pos="8229240" algn="l"/>
                <a:tab pos="9143640" algn="l"/>
                <a:tab pos="10058040" algn="l"/>
              </a:tabLst>
            </a:pPr>
            <a:r>
              <a:rPr lang="en-US" sz="2400" dirty="0"/>
              <a:t>	is logically equivalent to</a:t>
            </a:r>
          </a:p>
          <a:p>
            <a:pPr marL="342720" lvl="0" indent="-342720">
              <a:spcBef>
                <a:spcPts val="697"/>
              </a:spcBef>
              <a:buNone/>
              <a:tabLst>
                <a:tab pos="342720" algn="l"/>
                <a:tab pos="914040" algn="l"/>
                <a:tab pos="1828439" algn="l"/>
                <a:tab pos="2742839" algn="l"/>
                <a:tab pos="3657239" algn="l"/>
                <a:tab pos="4571639" algn="l"/>
                <a:tab pos="5486040" algn="l"/>
                <a:tab pos="6400440" algn="l"/>
                <a:tab pos="7314840" algn="l"/>
                <a:tab pos="8229240" algn="l"/>
                <a:tab pos="9143640" algn="l"/>
                <a:tab pos="10058040" algn="l"/>
              </a:tabLst>
            </a:pPr>
            <a:r>
              <a:rPr lang="en-US" sz="2400" dirty="0"/>
              <a:t>	</a:t>
            </a:r>
            <a:r>
              <a:rPr lang="en-US" sz="2400" dirty="0">
                <a:latin typeface="Courier" pitchFamily="49"/>
              </a:rPr>
              <a:t>if...then...else</a:t>
            </a:r>
          </a:p>
          <a:p>
            <a:pPr marL="342720" lvl="0" indent="-342720">
              <a:spcBef>
                <a:spcPts val="697"/>
              </a:spcBef>
              <a:buNone/>
              <a:tabLst>
                <a:tab pos="799920" algn="l"/>
                <a:tab pos="1714319" algn="l"/>
                <a:tab pos="2628720" algn="l"/>
                <a:tab pos="3543120" algn="l"/>
                <a:tab pos="4457520" algn="l"/>
                <a:tab pos="5371920" algn="l"/>
                <a:tab pos="6286320" algn="l"/>
                <a:tab pos="7200720" algn="l"/>
                <a:tab pos="8115120" algn="l"/>
                <a:tab pos="9029520" algn="l"/>
                <a:tab pos="9943920" algn="l"/>
              </a:tabLst>
            </a:pPr>
            <a:r>
              <a:rPr lang="en-US" sz="2400" dirty="0">
                <a:latin typeface="Courier" pitchFamily="49"/>
              </a:rPr>
              <a:t> </a:t>
            </a:r>
            <a:r>
              <a:rPr lang="en-US" sz="2400" dirty="0" smtClean="0">
                <a:latin typeface="Courier" pitchFamily="49"/>
              </a:rPr>
              <a:t>	</a:t>
            </a:r>
            <a:r>
              <a:rPr lang="en-US" sz="2400" dirty="0" smtClean="0"/>
              <a:t>(</a:t>
            </a:r>
            <a:r>
              <a:rPr lang="en-US" sz="2400" dirty="0"/>
              <a:t>where the </a:t>
            </a:r>
            <a:r>
              <a:rPr lang="en-US" sz="2400" dirty="0" smtClean="0"/>
              <a:t>“else” </a:t>
            </a:r>
            <a:r>
              <a:rPr lang="en-US" sz="2400" dirty="0"/>
              <a:t>specifies what the </a:t>
            </a:r>
            <a:r>
              <a:rPr lang="en-US" sz="2400" dirty="0" smtClean="0"/>
              <a:t>“default” does)</a:t>
            </a:r>
            <a:endParaRPr lang="en-US" sz="2400" dirty="0"/>
          </a:p>
          <a:p>
            <a:pPr lvl="0">
              <a:spcBef>
                <a:spcPts val="697"/>
              </a:spcBef>
            </a:pPr>
            <a:r>
              <a:rPr lang="en-US" sz="2400" dirty="0"/>
              <a:t>But: exceptions offer a psychological advantage</a:t>
            </a:r>
          </a:p>
          <a:p>
            <a:pPr lvl="1">
              <a:spcBef>
                <a:spcPts val="649"/>
              </a:spcBef>
            </a:pPr>
            <a:r>
              <a:rPr lang="en-US" sz="2000" dirty="0"/>
              <a:t>Assumption: defaults and tests early on apply more widely than exceptions further down</a:t>
            </a:r>
          </a:p>
          <a:p>
            <a:pPr lvl="1">
              <a:spcBef>
                <a:spcPts val="649"/>
              </a:spcBef>
            </a:pPr>
            <a:r>
              <a:rPr lang="en-US" sz="2000" dirty="0"/>
              <a:t>Exceptions reflect special cases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Rules involving rel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BC7CA45-3B2C-4739-90A4-5B52623502B7}" type="slidenum">
              <a:t>34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0011" y="-5804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Rules involving relations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0000" y="1284840"/>
            <a:ext cx="8820000" cy="3376222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So far: all rules involved comparing an attribute-value to a constant (e.g. temperature &lt; 45)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These rules are called “propositional” because they have the same expressive power as propositional logic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What if problem involves relationships between examples (e.g. family tree problem from above)?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Can’t be expressed with propositional rules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More expressive representation required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he shapes 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7362708-DF10-42AE-B542-BF89FDC199AC}" type="slidenum">
              <a:t>35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014563" y="-7120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The shapes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039" y="1219320"/>
            <a:ext cx="7543799" cy="1299884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342900" marR="0" lvl="0" indent="-342900" algn="l" rtl="0" hangingPunct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Target concept: </a:t>
            </a:r>
            <a:r>
              <a:rPr lang="en-US" sz="24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standing up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Shaded: </a:t>
            </a:r>
            <a:r>
              <a:rPr lang="en-US" sz="24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standing</a:t>
            </a:r>
            <a:br>
              <a:rPr lang="en-US" sz="24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 err="1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Unshaded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: </a:t>
            </a:r>
            <a:r>
              <a:rPr lang="en-US" sz="24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lying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472" y="2842759"/>
            <a:ext cx="6631849" cy="28620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 propositional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493F4C0-E6B6-4346-9491-923A38F4090F}" type="slidenum">
              <a:t>36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98714" y="-8436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A propositional solution</a:t>
            </a:r>
          </a:p>
        </p:txBody>
      </p:sp>
      <p:sp>
        <p:nvSpPr>
          <p:cNvPr id="3" name="Freeform 2"/>
          <p:cNvSpPr/>
          <p:nvPr/>
        </p:nvSpPr>
        <p:spPr>
          <a:xfrm>
            <a:off x="5207040" y="4203720"/>
            <a:ext cx="121932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Lying</a:t>
            </a:r>
          </a:p>
        </p:txBody>
      </p:sp>
      <p:sp>
        <p:nvSpPr>
          <p:cNvPr id="4" name="Freeform 3"/>
          <p:cNvSpPr/>
          <p:nvPr/>
        </p:nvSpPr>
        <p:spPr>
          <a:xfrm>
            <a:off x="4521240" y="4203720"/>
            <a:ext cx="68579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3</a:t>
            </a:r>
          </a:p>
        </p:txBody>
      </p:sp>
      <p:sp>
        <p:nvSpPr>
          <p:cNvPr id="5" name="Freeform 4"/>
          <p:cNvSpPr/>
          <p:nvPr/>
        </p:nvSpPr>
        <p:spPr>
          <a:xfrm>
            <a:off x="3530880" y="4203720"/>
            <a:ext cx="99036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2</a:t>
            </a:r>
          </a:p>
        </p:txBody>
      </p:sp>
      <p:sp>
        <p:nvSpPr>
          <p:cNvPr id="6" name="Freeform 5"/>
          <p:cNvSpPr/>
          <p:nvPr/>
        </p:nvSpPr>
        <p:spPr>
          <a:xfrm>
            <a:off x="2540160" y="4203720"/>
            <a:ext cx="99071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10</a:t>
            </a:r>
          </a:p>
        </p:txBody>
      </p:sp>
      <p:sp>
        <p:nvSpPr>
          <p:cNvPr id="7" name="Freeform 6"/>
          <p:cNvSpPr/>
          <p:nvPr/>
        </p:nvSpPr>
        <p:spPr>
          <a:xfrm>
            <a:off x="5207040" y="3868559"/>
            <a:ext cx="1219320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Lying</a:t>
            </a:r>
          </a:p>
        </p:txBody>
      </p:sp>
      <p:sp>
        <p:nvSpPr>
          <p:cNvPr id="8" name="Freeform 7"/>
          <p:cNvSpPr/>
          <p:nvPr/>
        </p:nvSpPr>
        <p:spPr>
          <a:xfrm>
            <a:off x="4521240" y="3868559"/>
            <a:ext cx="685799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4</a:t>
            </a:r>
          </a:p>
        </p:txBody>
      </p:sp>
      <p:sp>
        <p:nvSpPr>
          <p:cNvPr id="9" name="Freeform 8"/>
          <p:cNvSpPr/>
          <p:nvPr/>
        </p:nvSpPr>
        <p:spPr>
          <a:xfrm>
            <a:off x="3530880" y="3868559"/>
            <a:ext cx="990360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1</a:t>
            </a:r>
          </a:p>
        </p:txBody>
      </p:sp>
      <p:sp>
        <p:nvSpPr>
          <p:cNvPr id="10" name="Freeform 9"/>
          <p:cNvSpPr/>
          <p:nvPr/>
        </p:nvSpPr>
        <p:spPr>
          <a:xfrm>
            <a:off x="2540160" y="3868559"/>
            <a:ext cx="990719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9</a:t>
            </a:r>
          </a:p>
        </p:txBody>
      </p:sp>
      <p:sp>
        <p:nvSpPr>
          <p:cNvPr id="11" name="Freeform 10"/>
          <p:cNvSpPr/>
          <p:nvPr/>
        </p:nvSpPr>
        <p:spPr>
          <a:xfrm>
            <a:off x="5207040" y="3533760"/>
            <a:ext cx="121932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Standing</a:t>
            </a:r>
          </a:p>
        </p:txBody>
      </p:sp>
      <p:sp>
        <p:nvSpPr>
          <p:cNvPr id="12" name="Freeform 11"/>
          <p:cNvSpPr/>
          <p:nvPr/>
        </p:nvSpPr>
        <p:spPr>
          <a:xfrm>
            <a:off x="5207040" y="3198960"/>
            <a:ext cx="121932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Lying</a:t>
            </a:r>
          </a:p>
        </p:txBody>
      </p:sp>
      <p:sp>
        <p:nvSpPr>
          <p:cNvPr id="13" name="Freeform 12"/>
          <p:cNvSpPr/>
          <p:nvPr/>
        </p:nvSpPr>
        <p:spPr>
          <a:xfrm>
            <a:off x="5207040" y="2863800"/>
            <a:ext cx="1219320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Standing</a:t>
            </a:r>
          </a:p>
        </p:txBody>
      </p:sp>
      <p:sp>
        <p:nvSpPr>
          <p:cNvPr id="14" name="Freeform 13"/>
          <p:cNvSpPr/>
          <p:nvPr/>
        </p:nvSpPr>
        <p:spPr>
          <a:xfrm>
            <a:off x="5207040" y="2529000"/>
            <a:ext cx="121932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Lying</a:t>
            </a:r>
          </a:p>
        </p:txBody>
      </p:sp>
      <p:sp>
        <p:nvSpPr>
          <p:cNvPr id="15" name="Freeform 14"/>
          <p:cNvSpPr/>
          <p:nvPr/>
        </p:nvSpPr>
        <p:spPr>
          <a:xfrm>
            <a:off x="5207040" y="2193840"/>
            <a:ext cx="1219320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Standing</a:t>
            </a:r>
          </a:p>
        </p:txBody>
      </p:sp>
      <p:sp>
        <p:nvSpPr>
          <p:cNvPr id="16" name="Freeform 15"/>
          <p:cNvSpPr/>
          <p:nvPr/>
        </p:nvSpPr>
        <p:spPr>
          <a:xfrm>
            <a:off x="5207040" y="1859039"/>
            <a:ext cx="121932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Standing</a:t>
            </a:r>
          </a:p>
        </p:txBody>
      </p:sp>
      <p:sp>
        <p:nvSpPr>
          <p:cNvPr id="17" name="Freeform 16"/>
          <p:cNvSpPr/>
          <p:nvPr/>
        </p:nvSpPr>
        <p:spPr>
          <a:xfrm>
            <a:off x="5400000" y="1523880"/>
            <a:ext cx="1026359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Class</a:t>
            </a:r>
          </a:p>
        </p:txBody>
      </p:sp>
      <p:sp>
        <p:nvSpPr>
          <p:cNvPr id="18" name="Freeform 17"/>
          <p:cNvSpPr/>
          <p:nvPr/>
        </p:nvSpPr>
        <p:spPr>
          <a:xfrm>
            <a:off x="4521240" y="3533760"/>
            <a:ext cx="68579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4</a:t>
            </a:r>
          </a:p>
        </p:txBody>
      </p:sp>
      <p:sp>
        <p:nvSpPr>
          <p:cNvPr id="19" name="Freeform 18"/>
          <p:cNvSpPr/>
          <p:nvPr/>
        </p:nvSpPr>
        <p:spPr>
          <a:xfrm>
            <a:off x="3530880" y="3533760"/>
            <a:ext cx="99036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9</a:t>
            </a:r>
          </a:p>
        </p:txBody>
      </p:sp>
      <p:sp>
        <p:nvSpPr>
          <p:cNvPr id="20" name="Freeform 19"/>
          <p:cNvSpPr/>
          <p:nvPr/>
        </p:nvSpPr>
        <p:spPr>
          <a:xfrm>
            <a:off x="2540160" y="3533760"/>
            <a:ext cx="99071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2</a:t>
            </a:r>
          </a:p>
        </p:txBody>
      </p:sp>
      <p:sp>
        <p:nvSpPr>
          <p:cNvPr id="21" name="Freeform 20"/>
          <p:cNvSpPr/>
          <p:nvPr/>
        </p:nvSpPr>
        <p:spPr>
          <a:xfrm>
            <a:off x="4521240" y="3198960"/>
            <a:ext cx="68579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3</a:t>
            </a:r>
          </a:p>
        </p:txBody>
      </p:sp>
      <p:sp>
        <p:nvSpPr>
          <p:cNvPr id="22" name="Freeform 21"/>
          <p:cNvSpPr/>
          <p:nvPr/>
        </p:nvSpPr>
        <p:spPr>
          <a:xfrm>
            <a:off x="3530880" y="3198960"/>
            <a:ext cx="99036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6</a:t>
            </a:r>
          </a:p>
        </p:txBody>
      </p:sp>
      <p:sp>
        <p:nvSpPr>
          <p:cNvPr id="23" name="Freeform 22"/>
          <p:cNvSpPr/>
          <p:nvPr/>
        </p:nvSpPr>
        <p:spPr>
          <a:xfrm>
            <a:off x="2540160" y="3198960"/>
            <a:ext cx="99071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7</a:t>
            </a:r>
          </a:p>
        </p:txBody>
      </p:sp>
      <p:sp>
        <p:nvSpPr>
          <p:cNvPr id="24" name="Freeform 23"/>
          <p:cNvSpPr/>
          <p:nvPr/>
        </p:nvSpPr>
        <p:spPr>
          <a:xfrm>
            <a:off x="4521240" y="2863800"/>
            <a:ext cx="685799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3</a:t>
            </a:r>
          </a:p>
        </p:txBody>
      </p:sp>
      <p:sp>
        <p:nvSpPr>
          <p:cNvPr id="25" name="Freeform 24"/>
          <p:cNvSpPr/>
          <p:nvPr/>
        </p:nvSpPr>
        <p:spPr>
          <a:xfrm>
            <a:off x="3530880" y="2863800"/>
            <a:ext cx="990360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8</a:t>
            </a:r>
          </a:p>
        </p:txBody>
      </p:sp>
      <p:sp>
        <p:nvSpPr>
          <p:cNvPr id="26" name="Freeform 25"/>
          <p:cNvSpPr/>
          <p:nvPr/>
        </p:nvSpPr>
        <p:spPr>
          <a:xfrm>
            <a:off x="2540160" y="2863800"/>
            <a:ext cx="990719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7</a:t>
            </a:r>
          </a:p>
        </p:txBody>
      </p:sp>
      <p:sp>
        <p:nvSpPr>
          <p:cNvPr id="27" name="Freeform 26"/>
          <p:cNvSpPr/>
          <p:nvPr/>
        </p:nvSpPr>
        <p:spPr>
          <a:xfrm>
            <a:off x="4521240" y="2529000"/>
            <a:ext cx="68579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4</a:t>
            </a:r>
          </a:p>
        </p:txBody>
      </p:sp>
      <p:sp>
        <p:nvSpPr>
          <p:cNvPr id="28" name="Freeform 27"/>
          <p:cNvSpPr/>
          <p:nvPr/>
        </p:nvSpPr>
        <p:spPr>
          <a:xfrm>
            <a:off x="3530880" y="2529000"/>
            <a:ext cx="99036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3</a:t>
            </a:r>
          </a:p>
        </p:txBody>
      </p:sp>
      <p:sp>
        <p:nvSpPr>
          <p:cNvPr id="29" name="Freeform 28"/>
          <p:cNvSpPr/>
          <p:nvPr/>
        </p:nvSpPr>
        <p:spPr>
          <a:xfrm>
            <a:off x="2540160" y="2529000"/>
            <a:ext cx="99071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4</a:t>
            </a:r>
          </a:p>
        </p:txBody>
      </p:sp>
      <p:sp>
        <p:nvSpPr>
          <p:cNvPr id="30" name="Freeform 29"/>
          <p:cNvSpPr/>
          <p:nvPr/>
        </p:nvSpPr>
        <p:spPr>
          <a:xfrm>
            <a:off x="4521240" y="2193840"/>
            <a:ext cx="685799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4</a:t>
            </a:r>
          </a:p>
        </p:txBody>
      </p:sp>
      <p:sp>
        <p:nvSpPr>
          <p:cNvPr id="31" name="Freeform 30"/>
          <p:cNvSpPr/>
          <p:nvPr/>
        </p:nvSpPr>
        <p:spPr>
          <a:xfrm>
            <a:off x="3530880" y="2193840"/>
            <a:ext cx="990360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6</a:t>
            </a:r>
          </a:p>
        </p:txBody>
      </p:sp>
      <p:sp>
        <p:nvSpPr>
          <p:cNvPr id="32" name="Freeform 31"/>
          <p:cNvSpPr/>
          <p:nvPr/>
        </p:nvSpPr>
        <p:spPr>
          <a:xfrm>
            <a:off x="2540160" y="2193840"/>
            <a:ext cx="990719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3</a:t>
            </a:r>
          </a:p>
        </p:txBody>
      </p:sp>
      <p:sp>
        <p:nvSpPr>
          <p:cNvPr id="33" name="Freeform 32"/>
          <p:cNvSpPr/>
          <p:nvPr/>
        </p:nvSpPr>
        <p:spPr>
          <a:xfrm>
            <a:off x="4521240" y="1859039"/>
            <a:ext cx="68579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4</a:t>
            </a:r>
          </a:p>
        </p:txBody>
      </p:sp>
      <p:sp>
        <p:nvSpPr>
          <p:cNvPr id="34" name="Freeform 33"/>
          <p:cNvSpPr/>
          <p:nvPr/>
        </p:nvSpPr>
        <p:spPr>
          <a:xfrm>
            <a:off x="3530880" y="1859039"/>
            <a:ext cx="990360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4</a:t>
            </a:r>
          </a:p>
        </p:txBody>
      </p:sp>
      <p:sp>
        <p:nvSpPr>
          <p:cNvPr id="35" name="Freeform 34"/>
          <p:cNvSpPr/>
          <p:nvPr/>
        </p:nvSpPr>
        <p:spPr>
          <a:xfrm>
            <a:off x="2540160" y="1859039"/>
            <a:ext cx="990719" cy="334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2</a:t>
            </a:r>
          </a:p>
        </p:txBody>
      </p:sp>
      <p:sp>
        <p:nvSpPr>
          <p:cNvPr id="36" name="Freeform 35"/>
          <p:cNvSpPr/>
          <p:nvPr/>
        </p:nvSpPr>
        <p:spPr>
          <a:xfrm>
            <a:off x="4521240" y="1523880"/>
            <a:ext cx="878759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Sides</a:t>
            </a:r>
          </a:p>
        </p:txBody>
      </p:sp>
      <p:sp>
        <p:nvSpPr>
          <p:cNvPr id="37" name="Freeform 36"/>
          <p:cNvSpPr/>
          <p:nvPr/>
        </p:nvSpPr>
        <p:spPr>
          <a:xfrm>
            <a:off x="3530880" y="1523880"/>
            <a:ext cx="990360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Height</a:t>
            </a:r>
          </a:p>
        </p:txBody>
      </p:sp>
      <p:sp>
        <p:nvSpPr>
          <p:cNvPr id="38" name="Freeform 37"/>
          <p:cNvSpPr/>
          <p:nvPr/>
        </p:nvSpPr>
        <p:spPr>
          <a:xfrm>
            <a:off x="2540160" y="1523880"/>
            <a:ext cx="990719" cy="3351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CCFFCC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600" b="0" i="0" u="none" strike="noStrike" baseline="0">
                <a:ln>
                  <a:noFill/>
                </a:ln>
                <a:solidFill>
                  <a:srgbClr val="008000"/>
                </a:solidFill>
                <a:latin typeface="Tahoma" pitchFamily="18"/>
                <a:ea typeface="Gothic" pitchFamily="2"/>
                <a:cs typeface="Lucidasans" pitchFamily="2"/>
              </a:rPr>
              <a:t>Width</a:t>
            </a:r>
          </a:p>
        </p:txBody>
      </p:sp>
      <p:sp>
        <p:nvSpPr>
          <p:cNvPr id="39" name="Straight Connector 38"/>
          <p:cNvSpPr/>
          <p:nvPr/>
        </p:nvSpPr>
        <p:spPr>
          <a:xfrm>
            <a:off x="2540160" y="4538520"/>
            <a:ext cx="3886200" cy="0"/>
          </a:xfrm>
          <a:prstGeom prst="line">
            <a:avLst/>
          </a:prstGeom>
          <a:noFill/>
          <a:ln w="12600">
            <a:solidFill>
              <a:srgbClr val="008000"/>
            </a:solidFill>
            <a:prstDash val="solid"/>
            <a:miter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2540160" y="1523880"/>
            <a:ext cx="0" cy="3014640"/>
          </a:xfrm>
          <a:prstGeom prst="line">
            <a:avLst/>
          </a:prstGeom>
          <a:noFill/>
          <a:ln w="12600">
            <a:solidFill>
              <a:srgbClr val="008000"/>
            </a:solidFill>
            <a:prstDash val="solid"/>
            <a:miter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6426360" y="1523880"/>
            <a:ext cx="0" cy="3014640"/>
          </a:xfrm>
          <a:prstGeom prst="line">
            <a:avLst/>
          </a:prstGeom>
          <a:noFill/>
          <a:ln w="12600">
            <a:solidFill>
              <a:srgbClr val="008000"/>
            </a:solidFill>
            <a:prstDash val="solid"/>
            <a:miter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540160" y="1859039"/>
            <a:ext cx="3886200" cy="0"/>
          </a:xfrm>
          <a:prstGeom prst="line">
            <a:avLst/>
          </a:prstGeom>
          <a:noFill/>
          <a:ln w="12600">
            <a:solidFill>
              <a:srgbClr val="008000"/>
            </a:solidFill>
            <a:prstDash val="solid"/>
            <a:miter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2540160" y="1523880"/>
            <a:ext cx="3886200" cy="0"/>
          </a:xfrm>
          <a:prstGeom prst="line">
            <a:avLst/>
          </a:prstGeom>
          <a:noFill/>
          <a:ln w="12600">
            <a:solidFill>
              <a:srgbClr val="008000"/>
            </a:solidFill>
            <a:prstDash val="solid"/>
            <a:miter/>
          </a:ln>
        </p:spPr>
        <p:txBody>
          <a:bodyPr vert="horz" wrap="squar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1981080" y="4952880"/>
            <a:ext cx="5410440" cy="970200"/>
            <a:chOff x="1981080" y="4952880"/>
            <a:chExt cx="5410440" cy="970200"/>
          </a:xfrm>
        </p:grpSpPr>
        <p:sp>
          <p:nvSpPr>
            <p:cNvPr id="45" name="Freeform 44"/>
            <p:cNvSpPr/>
            <p:nvPr/>
          </p:nvSpPr>
          <p:spPr>
            <a:xfrm>
              <a:off x="1981080" y="4952880"/>
              <a:ext cx="5410440" cy="970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385560" marR="0" lvl="0" indent="-38556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385560" algn="l"/>
                  <a:tab pos="1299960" algn="l"/>
                  <a:tab pos="2214360" algn="l"/>
                  <a:tab pos="3128759" algn="l"/>
                  <a:tab pos="4043160" algn="l"/>
                  <a:tab pos="4957560" algn="l"/>
                  <a:tab pos="5871959" algn="l"/>
                  <a:tab pos="6786359" algn="l"/>
                  <a:tab pos="7700760" algn="l"/>
                  <a:tab pos="8615160" algn="l"/>
                  <a:tab pos="9529560" algn="l"/>
                  <a:tab pos="1044396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width </a:t>
              </a: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Symbol" pitchFamily="18"/>
                  <a:ea typeface="Gothic" pitchFamily="2"/>
                  <a:cs typeface="Lucidasans" pitchFamily="2"/>
                </a:rPr>
                <a:t></a:t>
              </a: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 3.5 and height &lt; 7.0</a:t>
              </a:r>
              <a:b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</a:b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then lying</a:t>
              </a:r>
            </a:p>
            <a:p>
              <a:pPr marL="385560" marR="0" lvl="0" indent="-38556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385560" algn="l"/>
                  <a:tab pos="1299960" algn="l"/>
                  <a:tab pos="2214360" algn="l"/>
                  <a:tab pos="3128759" algn="l"/>
                  <a:tab pos="4043160" algn="l"/>
                  <a:tab pos="4957560" algn="l"/>
                  <a:tab pos="5871959" algn="l"/>
                  <a:tab pos="6786359" algn="l"/>
                  <a:tab pos="7700760" algn="l"/>
                  <a:tab pos="8615160" algn="l"/>
                  <a:tab pos="9529560" algn="l"/>
                  <a:tab pos="1044396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height </a:t>
              </a: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Symbol" pitchFamily="18"/>
                  <a:ea typeface="Gothic" pitchFamily="2"/>
                  <a:cs typeface="Lucidasans" pitchFamily="2"/>
                </a:rPr>
                <a:t></a:t>
              </a: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 3.5 then standing</a:t>
              </a:r>
            </a:p>
          </p:txBody>
        </p:sp>
        <p:sp>
          <p:nvSpPr>
            <p:cNvPr id="46" name="Straight Connector 45"/>
            <p:cNvSpPr/>
            <p:nvPr/>
          </p:nvSpPr>
          <p:spPr>
            <a:xfrm>
              <a:off x="1981080" y="4952880"/>
              <a:ext cx="541044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47" name="Straight Connector 46"/>
            <p:cNvSpPr/>
            <p:nvPr/>
          </p:nvSpPr>
          <p:spPr>
            <a:xfrm>
              <a:off x="1981080" y="5923080"/>
              <a:ext cx="541044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1981080" y="4952880"/>
              <a:ext cx="0" cy="9702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7391520" y="4952880"/>
              <a:ext cx="0" cy="9702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 relational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9C16288-DCA0-4651-AF40-F9CD2D96B870}" type="slidenum">
              <a:t>37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751355" y="-7120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 smtClean="0"/>
              <a:t>Using relations between attributes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914039" y="1587600"/>
            <a:ext cx="7543799" cy="4115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259200" marR="0" lvl="0" indent="-259200" algn="l" rtl="0" hangingPunct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None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259200" marR="0" lvl="0" indent="-259200" algn="l" rtl="0" hangingPunct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None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259200" marR="0" lvl="0" indent="-259200" algn="l" rtl="0" hangingPunct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None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259200" marR="0" lvl="0" indent="-259200" algn="l" rtl="0" hangingPunct="0">
              <a:lnSpc>
                <a:spcPct val="100000"/>
              </a:lnSpc>
              <a:spcBef>
                <a:spcPts val="799"/>
              </a:spcBef>
              <a:spcAft>
                <a:spcPts val="0"/>
              </a:spcAft>
              <a:buNone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914400" y="1447919"/>
            <a:ext cx="7543799" cy="43434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2160" tIns="46080" rIns="92160" bIns="46080" anchor="t" anchorCtr="0" compatLnSpc="0">
            <a:noAutofit/>
          </a:bodyPr>
          <a:lstStyle/>
          <a:p>
            <a:pPr marL="342900" marR="0" lvl="0" indent="-342900" algn="l" rtl="0" hangingPunct="1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Comparing attributes with each </a:t>
            </a:r>
            <a: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other enables rules like this: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</a:br>
            <a:endParaRPr lang="en-US" sz="24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34"/>
              <a:ea typeface="Gothic" pitchFamily="2"/>
              <a:cs typeface="Lucidasans" pitchFamily="2"/>
            </a:endParaRPr>
          </a:p>
          <a:p>
            <a:pPr marL="342900" marR="0" lvl="0" indent="-342900" algn="l" rtl="0" hangingPunct="1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dirty="0" smtClean="0"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This description g</a:t>
            </a:r>
            <a: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eneralizes 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better to new data</a:t>
            </a:r>
          </a:p>
          <a:p>
            <a:pPr marL="342900" marR="0" lvl="0" indent="-342900" algn="l" rtl="0" hangingPunct="1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Standard relations: =, &lt;, </a:t>
            </a:r>
            <a: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&gt;</a:t>
            </a:r>
          </a:p>
          <a:p>
            <a:pPr marL="342900" marR="0" lvl="0" indent="-342900" algn="l" rtl="0" hangingPunct="1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dirty="0" smtClean="0"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But: searching for relations between attributes can be costly</a:t>
            </a:r>
            <a:endParaRPr lang="en-US" sz="24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34"/>
              <a:ea typeface="Gothic" pitchFamily="2"/>
              <a:cs typeface="Lucidasans" pitchFamily="2"/>
            </a:endParaRPr>
          </a:p>
          <a:p>
            <a:pPr marL="342900" marR="0" lvl="0" indent="-342900" algn="l" rtl="0" hangingPunct="1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Simple 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solution: add extra attributes</a:t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(e.g</a:t>
            </a:r>
            <a: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., </a:t>
            </a: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a binary attribute </a:t>
            </a:r>
            <a: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“</a:t>
            </a:r>
            <a:r>
              <a:rPr lang="en-US" sz="2400" b="0" i="1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is </a:t>
            </a:r>
            <a:r>
              <a:rPr lang="en-US" sz="2400" b="0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width &lt; height</a:t>
            </a:r>
            <a:r>
              <a:rPr lang="en-US" sz="2400" b="0" i="1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?”</a:t>
            </a:r>
            <a:r>
              <a:rPr lang="en-US" sz="24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latin typeface="Utopia" pitchFamily="34"/>
                <a:ea typeface="Gothic" pitchFamily="2"/>
                <a:cs typeface="Lucidasans" pitchFamily="2"/>
              </a:rPr>
              <a:t>)</a:t>
            </a:r>
            <a:endParaRPr lang="en-US" sz="24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34"/>
              <a:ea typeface="Gothic" pitchFamily="2"/>
              <a:cs typeface="Lucidasans" pitchFamily="2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953342" y="2486340"/>
            <a:ext cx="4495680" cy="695520"/>
            <a:chOff x="1907280" y="2071800"/>
            <a:chExt cx="4495680" cy="695520"/>
          </a:xfrm>
        </p:grpSpPr>
        <p:sp>
          <p:nvSpPr>
            <p:cNvPr id="6" name="Freeform 5"/>
            <p:cNvSpPr/>
            <p:nvPr/>
          </p:nvSpPr>
          <p:spPr>
            <a:xfrm>
              <a:off x="1907280" y="2071800"/>
              <a:ext cx="4495680" cy="69552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 dirty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width &gt; height then lying</a:t>
              </a:r>
            </a:p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 dirty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height &gt; width then standing</a:t>
              </a: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1907280" y="2071800"/>
              <a:ext cx="4495679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1907280" y="2767320"/>
              <a:ext cx="4495679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1907280" y="2071800"/>
              <a:ext cx="0" cy="69552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>
              <a:off x="6402959" y="2071800"/>
              <a:ext cx="0" cy="69552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Rules with vari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606984-7731-4CE8-ACEE-3551E2788697}" type="slidenum">
              <a:t>38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823737" y="-111815"/>
            <a:ext cx="7543800" cy="979488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Rules with variables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67239" y="795240"/>
            <a:ext cx="7543799" cy="5587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342900" marR="0" lvl="0" indent="-34290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Using variables and multiple relations:</a:t>
            </a:r>
          </a:p>
          <a:p>
            <a:pPr marR="0" lvl="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6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R="0" lvl="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6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342900" marR="0" lvl="0" indent="-34290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The top of a tower of blocks is standing:</a:t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</a:br>
            <a:endParaRPr lang="en-US" sz="24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R="0" lvl="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6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R="0" lvl="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6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342900" marR="0" lvl="0" indent="-34290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The whole tower is standing:</a:t>
            </a:r>
          </a:p>
          <a:p>
            <a:pPr marR="0" lvl="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6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457200" marR="0" lvl="0" indent="-45720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6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R="0" lvl="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6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R="0" lvl="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tabLst>
                <a:tab pos="259200" algn="l"/>
                <a:tab pos="1173600" algn="l"/>
                <a:tab pos="2088000" algn="l"/>
                <a:tab pos="3002399" algn="l"/>
                <a:tab pos="3916800" algn="l"/>
                <a:tab pos="4831200" algn="l"/>
                <a:tab pos="5745599" algn="l"/>
                <a:tab pos="6659999" algn="l"/>
                <a:tab pos="7574400" algn="l"/>
                <a:tab pos="8488800" algn="l"/>
                <a:tab pos="9403200" algn="l"/>
                <a:tab pos="10317600" algn="l"/>
              </a:tabLst>
            </a:pPr>
            <a:endParaRPr lang="en-US" sz="2600" b="0" i="0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342900" marR="0" lvl="0" indent="-342900" algn="l" rtl="0" hangingPunct="0">
              <a:lnSpc>
                <a:spcPct val="9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Recursive definition!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204999" y="1340280"/>
            <a:ext cx="5715001" cy="639720"/>
            <a:chOff x="2204999" y="1340280"/>
            <a:chExt cx="5715001" cy="639720"/>
          </a:xfrm>
        </p:grpSpPr>
        <p:sp>
          <p:nvSpPr>
            <p:cNvPr id="5" name="Freeform 4"/>
            <p:cNvSpPr/>
            <p:nvPr/>
          </p:nvSpPr>
          <p:spPr>
            <a:xfrm>
              <a:off x="2204999" y="1340280"/>
              <a:ext cx="5715000" cy="63972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385560" marR="0" lvl="0" indent="-38556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385560" algn="l"/>
                  <a:tab pos="1299960" algn="l"/>
                  <a:tab pos="2214360" algn="l"/>
                  <a:tab pos="3128759" algn="l"/>
                  <a:tab pos="4043160" algn="l"/>
                  <a:tab pos="4957560" algn="l"/>
                  <a:tab pos="5871959" algn="l"/>
                  <a:tab pos="6786359" algn="l"/>
                  <a:tab pos="7700760" algn="l"/>
                  <a:tab pos="8615160" algn="l"/>
                  <a:tab pos="9529560" algn="l"/>
                  <a:tab pos="1044396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height_and_width_of(x,h,w) and h &gt; w</a:t>
              </a:r>
              <a:b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</a:b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then standing(x)</a:t>
              </a: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2204999" y="1340280"/>
              <a:ext cx="5715001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2204999" y="1980000"/>
              <a:ext cx="5715001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2204999" y="1340280"/>
              <a:ext cx="0" cy="63972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7920000" y="1340280"/>
              <a:ext cx="0" cy="63972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177080" y="4292780"/>
            <a:ext cx="5715000" cy="1519200"/>
            <a:chOff x="2190240" y="4141440"/>
            <a:chExt cx="5715000" cy="1519200"/>
          </a:xfrm>
        </p:grpSpPr>
        <p:sp>
          <p:nvSpPr>
            <p:cNvPr id="11" name="Freeform 10"/>
            <p:cNvSpPr/>
            <p:nvPr/>
          </p:nvSpPr>
          <p:spPr>
            <a:xfrm>
              <a:off x="2190240" y="4141440"/>
              <a:ext cx="5715000" cy="15192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385560" marR="0" lvl="0" indent="-38556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385560" algn="l"/>
                  <a:tab pos="1299960" algn="l"/>
                  <a:tab pos="2214360" algn="l"/>
                  <a:tab pos="3128759" algn="l"/>
                  <a:tab pos="4043160" algn="l"/>
                  <a:tab pos="4957560" algn="l"/>
                  <a:tab pos="5871959" algn="l"/>
                  <a:tab pos="6786359" algn="l"/>
                  <a:tab pos="7700760" algn="l"/>
                  <a:tab pos="8615160" algn="l"/>
                  <a:tab pos="9529560" algn="l"/>
                  <a:tab pos="1044396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is_top_of(x,z) and height_and_width_of(z,h,w) and h &gt; w</a:t>
              </a:r>
              <a:b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</a:b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and is_rest_of(x,y)and standing(y)</a:t>
              </a:r>
              <a:b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</a:b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then standing(x)</a:t>
              </a:r>
            </a:p>
            <a:p>
              <a:pPr marL="385560" marR="0" lvl="0" indent="-38556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385560" algn="l"/>
                  <a:tab pos="1299960" algn="l"/>
                  <a:tab pos="2214360" algn="l"/>
                  <a:tab pos="3128759" algn="l"/>
                  <a:tab pos="4043160" algn="l"/>
                  <a:tab pos="4957560" algn="l"/>
                  <a:tab pos="5871959" algn="l"/>
                  <a:tab pos="6786359" algn="l"/>
                  <a:tab pos="7700760" algn="l"/>
                  <a:tab pos="8615160" algn="l"/>
                  <a:tab pos="9529560" algn="l"/>
                  <a:tab pos="1044396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empty(x) then standing(x)</a:t>
              </a:r>
            </a:p>
          </p:txBody>
        </p:sp>
        <p:sp>
          <p:nvSpPr>
            <p:cNvPr id="12" name="Straight Connector 11"/>
            <p:cNvSpPr/>
            <p:nvPr/>
          </p:nvSpPr>
          <p:spPr>
            <a:xfrm>
              <a:off x="2190240" y="4141440"/>
              <a:ext cx="5715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>
              <a:off x="2190240" y="5660639"/>
              <a:ext cx="5715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>
              <a:off x="2190240" y="4141440"/>
              <a:ext cx="0" cy="1519199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>
              <a:off x="7905240" y="4141440"/>
              <a:ext cx="0" cy="1519199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189160" y="2557800"/>
            <a:ext cx="5715000" cy="914400"/>
            <a:chOff x="2189160" y="2557800"/>
            <a:chExt cx="5715000" cy="914400"/>
          </a:xfrm>
        </p:grpSpPr>
        <p:sp>
          <p:nvSpPr>
            <p:cNvPr id="17" name="Freeform 16"/>
            <p:cNvSpPr/>
            <p:nvPr/>
          </p:nvSpPr>
          <p:spPr>
            <a:xfrm>
              <a:off x="2189160" y="2557800"/>
              <a:ext cx="5715000" cy="9144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385560" marR="0" lvl="0" indent="-38556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385560" algn="l"/>
                  <a:tab pos="1299960" algn="l"/>
                  <a:tab pos="2214360" algn="l"/>
                  <a:tab pos="3128759" algn="l"/>
                  <a:tab pos="4043160" algn="l"/>
                  <a:tab pos="4957560" algn="l"/>
                  <a:tab pos="5871959" algn="l"/>
                  <a:tab pos="6786359" algn="l"/>
                  <a:tab pos="7700760" algn="l"/>
                  <a:tab pos="8615160" algn="l"/>
                  <a:tab pos="9529560" algn="l"/>
                  <a:tab pos="1044396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If height_and_width_of(x,h,w) and h &gt; w</a:t>
              </a:r>
              <a:b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</a:b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  and is_top_of(y,x)</a:t>
              </a:r>
              <a:b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</a:b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then standing(x)</a:t>
              </a: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2189160" y="2557800"/>
              <a:ext cx="5715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2189160" y="3472200"/>
              <a:ext cx="5715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2189160" y="2557800"/>
              <a:ext cx="0" cy="9144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7904160" y="2557800"/>
              <a:ext cx="0" cy="91440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Inductive logic program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F11534E-F14B-49CE-B4EE-0D6F0FE70607}" type="slidenum">
              <a:t>39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718454" y="-98700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/>
              <a:t>Inductive logic programming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0000" y="1587600"/>
            <a:ext cx="8640000" cy="2822224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Recursive definition can be seen as logic program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Techniques for learning logic programs stem from the area of “inductive logic programming” (ILP)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But: recursive definitions are hard to learn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Also: few practical problems require recursion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Thus: many ILP techniques are restricted to non-recursive definitions to make learning easier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648EB03-6892-4A53-80C8-71A625386894}" type="slidenum">
              <a:t>4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455436" y="65318"/>
            <a:ext cx="7543800" cy="704850"/>
          </a:xfrm>
        </p:spPr>
        <p:txBody>
          <a:bodyPr wrap="square" lIns="90360" tIns="44280" rIns="90360" bIns="44280" anchorCtr="0">
            <a:normAutofit/>
          </a:bodyPr>
          <a:lstStyle/>
          <a:p>
            <a:pPr lvl="0" algn="l"/>
            <a:r>
              <a:rPr lang="en-US" sz="3600" dirty="0" smtClean="0"/>
              <a:t>Decision tables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894959" y="1047599"/>
            <a:ext cx="7925040" cy="4345975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Simplest way of representing output: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Use the </a:t>
            </a:r>
            <a:r>
              <a:rPr lang="en-US" sz="2000" b="0" i="0" u="none" strike="noStrike" baseline="0" dirty="0" smtClean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format that is used for representing the input</a:t>
            </a: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!</a:t>
            </a: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Decision table for the weather problem:</a:t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</a:b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/>
            </a:r>
            <a:b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</a:br>
            <a:endParaRPr lang="en-US" sz="2400" b="0" i="0" u="none" strike="noStrike" baseline="0" dirty="0">
              <a:ln>
                <a:noFill/>
              </a:ln>
              <a:solidFill>
                <a:srgbClr val="000000"/>
              </a:solidFill>
              <a:ea typeface="Gothic" pitchFamily="2"/>
              <a:cs typeface="Lucidasans" pitchFamily="2"/>
            </a:endParaRPr>
          </a:p>
          <a:p>
            <a:pPr marL="457200" marR="0" lvl="0" indent="-4572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ea typeface="Gothic" pitchFamily="2"/>
                <a:cs typeface="Lucidasans" pitchFamily="2"/>
              </a:rPr>
              <a:t>Main problem: selecting the right attributes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980000" y="2459369"/>
            <a:ext cx="4572000" cy="2344680"/>
            <a:chOff x="1980000" y="2700000"/>
            <a:chExt cx="4572000" cy="2344680"/>
          </a:xfrm>
        </p:grpSpPr>
        <p:sp>
          <p:nvSpPr>
            <p:cNvPr id="5" name="Freeform 4"/>
            <p:cNvSpPr/>
            <p:nvPr/>
          </p:nvSpPr>
          <p:spPr>
            <a:xfrm>
              <a:off x="5028120" y="4709880"/>
              <a:ext cx="152388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No</a:t>
              </a:r>
            </a:p>
          </p:txBody>
        </p:sp>
        <p:sp>
          <p:nvSpPr>
            <p:cNvPr id="6" name="Freeform 5"/>
            <p:cNvSpPr/>
            <p:nvPr/>
          </p:nvSpPr>
          <p:spPr>
            <a:xfrm>
              <a:off x="3504239" y="4709880"/>
              <a:ext cx="152388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Normal</a:t>
              </a:r>
            </a:p>
          </p:txBody>
        </p:sp>
        <p:sp>
          <p:nvSpPr>
            <p:cNvPr id="7" name="Freeform 6"/>
            <p:cNvSpPr/>
            <p:nvPr/>
          </p:nvSpPr>
          <p:spPr>
            <a:xfrm>
              <a:off x="1980000" y="4709880"/>
              <a:ext cx="152424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Rainy</a:t>
              </a:r>
            </a:p>
          </p:txBody>
        </p:sp>
        <p:sp>
          <p:nvSpPr>
            <p:cNvPr id="8" name="Freeform 7"/>
            <p:cNvSpPr/>
            <p:nvPr/>
          </p:nvSpPr>
          <p:spPr>
            <a:xfrm>
              <a:off x="5028120" y="4374720"/>
              <a:ext cx="1523880" cy="33516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No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3504239" y="4374720"/>
              <a:ext cx="1523880" cy="33516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High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1980000" y="4374720"/>
              <a:ext cx="1524240" cy="33516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Rainy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5028120" y="4039920"/>
              <a:ext cx="152388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Yes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3504239" y="4039920"/>
              <a:ext cx="152388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Normal</a:t>
              </a:r>
            </a:p>
          </p:txBody>
        </p:sp>
        <p:sp>
          <p:nvSpPr>
            <p:cNvPr id="13" name="Freeform 12"/>
            <p:cNvSpPr/>
            <p:nvPr/>
          </p:nvSpPr>
          <p:spPr>
            <a:xfrm>
              <a:off x="1980000" y="4039920"/>
              <a:ext cx="152424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Overcast</a:t>
              </a:r>
            </a:p>
          </p:txBody>
        </p:sp>
        <p:sp>
          <p:nvSpPr>
            <p:cNvPr id="14" name="Freeform 13"/>
            <p:cNvSpPr/>
            <p:nvPr/>
          </p:nvSpPr>
          <p:spPr>
            <a:xfrm>
              <a:off x="5028120" y="3704759"/>
              <a:ext cx="1523880" cy="33516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Yes</a:t>
              </a:r>
            </a:p>
          </p:txBody>
        </p:sp>
        <p:sp>
          <p:nvSpPr>
            <p:cNvPr id="15" name="Freeform 14"/>
            <p:cNvSpPr/>
            <p:nvPr/>
          </p:nvSpPr>
          <p:spPr>
            <a:xfrm>
              <a:off x="3504239" y="3704759"/>
              <a:ext cx="1523880" cy="33516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High</a:t>
              </a:r>
            </a:p>
          </p:txBody>
        </p:sp>
        <p:sp>
          <p:nvSpPr>
            <p:cNvPr id="16" name="Freeform 15"/>
            <p:cNvSpPr/>
            <p:nvPr/>
          </p:nvSpPr>
          <p:spPr>
            <a:xfrm>
              <a:off x="1980000" y="3704759"/>
              <a:ext cx="1524240" cy="33516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Overcast</a:t>
              </a:r>
            </a:p>
          </p:txBody>
        </p:sp>
        <p:sp>
          <p:nvSpPr>
            <p:cNvPr id="17" name="Freeform 16"/>
            <p:cNvSpPr/>
            <p:nvPr/>
          </p:nvSpPr>
          <p:spPr>
            <a:xfrm>
              <a:off x="5028120" y="3369960"/>
              <a:ext cx="152388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Yes</a:t>
              </a:r>
            </a:p>
          </p:txBody>
        </p:sp>
        <p:sp>
          <p:nvSpPr>
            <p:cNvPr id="18" name="Freeform 17"/>
            <p:cNvSpPr/>
            <p:nvPr/>
          </p:nvSpPr>
          <p:spPr>
            <a:xfrm>
              <a:off x="3504239" y="3369960"/>
              <a:ext cx="152388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Normal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1980000" y="3369960"/>
              <a:ext cx="152424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Sunny</a:t>
              </a:r>
            </a:p>
          </p:txBody>
        </p:sp>
        <p:sp>
          <p:nvSpPr>
            <p:cNvPr id="20" name="Freeform 19"/>
            <p:cNvSpPr/>
            <p:nvPr/>
          </p:nvSpPr>
          <p:spPr>
            <a:xfrm>
              <a:off x="5028120" y="3034800"/>
              <a:ext cx="1523880" cy="33516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No</a:t>
              </a:r>
            </a:p>
          </p:txBody>
        </p:sp>
        <p:sp>
          <p:nvSpPr>
            <p:cNvPr id="21" name="Freeform 20"/>
            <p:cNvSpPr/>
            <p:nvPr/>
          </p:nvSpPr>
          <p:spPr>
            <a:xfrm>
              <a:off x="3504239" y="3034800"/>
              <a:ext cx="1523880" cy="33516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High</a:t>
              </a:r>
            </a:p>
          </p:txBody>
        </p:sp>
        <p:sp>
          <p:nvSpPr>
            <p:cNvPr id="22" name="Freeform 21"/>
            <p:cNvSpPr/>
            <p:nvPr/>
          </p:nvSpPr>
          <p:spPr>
            <a:xfrm>
              <a:off x="1980000" y="3034800"/>
              <a:ext cx="1524240" cy="33516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Sunny</a:t>
              </a:r>
            </a:p>
          </p:txBody>
        </p:sp>
        <p:sp>
          <p:nvSpPr>
            <p:cNvPr id="23" name="Freeform 22"/>
            <p:cNvSpPr/>
            <p:nvPr/>
          </p:nvSpPr>
          <p:spPr>
            <a:xfrm>
              <a:off x="5028120" y="2700000"/>
              <a:ext cx="152388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Play</a:t>
              </a:r>
            </a:p>
          </p:txBody>
        </p:sp>
        <p:sp>
          <p:nvSpPr>
            <p:cNvPr id="24" name="Freeform 23"/>
            <p:cNvSpPr/>
            <p:nvPr/>
          </p:nvSpPr>
          <p:spPr>
            <a:xfrm>
              <a:off x="3504239" y="2700000"/>
              <a:ext cx="152388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Humidity</a:t>
              </a:r>
            </a:p>
          </p:txBody>
        </p:sp>
        <p:sp>
          <p:nvSpPr>
            <p:cNvPr id="25" name="Freeform 24"/>
            <p:cNvSpPr/>
            <p:nvPr/>
          </p:nvSpPr>
          <p:spPr>
            <a:xfrm>
              <a:off x="1980000" y="2700000"/>
              <a:ext cx="1524240" cy="33480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600" b="0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Tahoma" pitchFamily="18"/>
                  <a:ea typeface="Gothic" pitchFamily="2"/>
                  <a:cs typeface="Lucidasans" pitchFamily="2"/>
                </a:rPr>
                <a:t>Outlook</a:t>
              </a:r>
            </a:p>
          </p:txBody>
        </p:sp>
        <p:sp>
          <p:nvSpPr>
            <p:cNvPr id="26" name="Straight Connector 25"/>
            <p:cNvSpPr/>
            <p:nvPr/>
          </p:nvSpPr>
          <p:spPr>
            <a:xfrm>
              <a:off x="1980000" y="5044680"/>
              <a:ext cx="4572000" cy="0"/>
            </a:xfrm>
            <a:prstGeom prst="line">
              <a:avLst/>
            </a:prstGeom>
            <a:noFill/>
            <a:ln w="12600">
              <a:solidFill>
                <a:srgbClr val="008000"/>
              </a:solidFill>
              <a:prstDash val="solid"/>
              <a:miter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7" name="Straight Connector 26"/>
            <p:cNvSpPr/>
            <p:nvPr/>
          </p:nvSpPr>
          <p:spPr>
            <a:xfrm>
              <a:off x="1980000" y="2700000"/>
              <a:ext cx="0" cy="2344680"/>
            </a:xfrm>
            <a:prstGeom prst="line">
              <a:avLst/>
            </a:prstGeom>
            <a:noFill/>
            <a:ln w="12600">
              <a:solidFill>
                <a:srgbClr val="008000"/>
              </a:solidFill>
              <a:prstDash val="solid"/>
              <a:miter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6552000" y="2700000"/>
              <a:ext cx="0" cy="2344680"/>
            </a:xfrm>
            <a:prstGeom prst="line">
              <a:avLst/>
            </a:prstGeom>
            <a:noFill/>
            <a:ln w="12600">
              <a:solidFill>
                <a:srgbClr val="008000"/>
              </a:solidFill>
              <a:prstDash val="solid"/>
              <a:miter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1980000" y="3034800"/>
              <a:ext cx="4572000" cy="0"/>
            </a:xfrm>
            <a:prstGeom prst="line">
              <a:avLst/>
            </a:prstGeom>
            <a:noFill/>
            <a:ln w="12600">
              <a:solidFill>
                <a:srgbClr val="008000"/>
              </a:solidFill>
              <a:prstDash val="solid"/>
              <a:miter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1980000" y="2700000"/>
              <a:ext cx="4572000" cy="0"/>
            </a:xfrm>
            <a:prstGeom prst="line">
              <a:avLst/>
            </a:prstGeom>
            <a:noFill/>
            <a:ln w="12600">
              <a:solidFill>
                <a:srgbClr val="008000"/>
              </a:solidFill>
              <a:prstDash val="solid"/>
              <a:miter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Instance-based re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D9A68A-09B3-4390-8AB8-27D49FD21422}" type="slidenum">
              <a:t>40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179388"/>
            <a:ext cx="8534400" cy="1114426"/>
          </a:xfrm>
        </p:spPr>
        <p:txBody>
          <a:bodyPr wrap="square" lIns="92160" tIns="46080" rIns="92160" bIns="46080" anchorCtr="0">
            <a:normAutofit/>
          </a:bodyPr>
          <a:lstStyle/>
          <a:p>
            <a:pPr lvl="0"/>
            <a:r>
              <a:rPr lang="en-US" sz="3600" dirty="0"/>
              <a:t>Instance-based representation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323850" y="1079500"/>
            <a:ext cx="8820150" cy="3319328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400" dirty="0"/>
              <a:t>Simplest form of learning: </a:t>
            </a:r>
            <a:r>
              <a:rPr lang="en-US" sz="2400" i="1" dirty="0"/>
              <a:t>rote learning</a:t>
            </a:r>
          </a:p>
          <a:p>
            <a:pPr lvl="1">
              <a:spcBef>
                <a:spcPts val="649"/>
              </a:spcBef>
              <a:buSzPct val="100000"/>
              <a:buFont typeface="Arial"/>
              <a:buChar char="•"/>
            </a:pPr>
            <a:r>
              <a:rPr lang="en-US" sz="2000" dirty="0"/>
              <a:t>Training instances are searched for instance that most closely resembles new instance</a:t>
            </a:r>
          </a:p>
          <a:p>
            <a:pPr lvl="1">
              <a:spcBef>
                <a:spcPts val="649"/>
              </a:spcBef>
              <a:buSzPct val="100000"/>
              <a:buFont typeface="Arial"/>
              <a:buChar char="•"/>
            </a:pPr>
            <a:r>
              <a:rPr lang="en-US" sz="2000" dirty="0"/>
              <a:t>The instances themselves represent the knowledge</a:t>
            </a:r>
          </a:p>
          <a:p>
            <a:pPr lvl="1">
              <a:spcBef>
                <a:spcPts val="649"/>
              </a:spcBef>
              <a:buSzPct val="100000"/>
              <a:buFont typeface="Arial"/>
              <a:buChar char="•"/>
            </a:pPr>
            <a:r>
              <a:rPr lang="en-US" sz="2000" dirty="0"/>
              <a:t>Also called </a:t>
            </a:r>
            <a:r>
              <a:rPr lang="en-US" sz="2000" i="1" dirty="0"/>
              <a:t>instance-based</a:t>
            </a:r>
            <a:r>
              <a:rPr lang="en-US" sz="2000" dirty="0"/>
              <a:t> learning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Similarity function defines what’s “learned”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Instance-based learning is </a:t>
            </a:r>
            <a:r>
              <a:rPr lang="en-US" sz="2400" i="1" dirty="0"/>
              <a:t>lazy</a:t>
            </a:r>
            <a:r>
              <a:rPr lang="en-US" sz="2400" dirty="0"/>
              <a:t> learning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Methods: </a:t>
            </a:r>
            <a:r>
              <a:rPr lang="en-US" sz="2400" i="1" dirty="0"/>
              <a:t>nearest-neighbor, k-nearest-neighbor, 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he distance fun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CADDCDE-C230-4D32-9172-460DA25F3C0E}" type="slidenum">
              <a:t>41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166688"/>
            <a:ext cx="8534400" cy="1066801"/>
          </a:xfrm>
        </p:spPr>
        <p:txBody>
          <a:bodyPr wrap="square" lIns="92160" tIns="46080" rIns="92160" bIns="46080" anchorCtr="0">
            <a:normAutofit/>
          </a:bodyPr>
          <a:lstStyle/>
          <a:p>
            <a:pPr lvl="0"/>
            <a:r>
              <a:rPr lang="en-US" sz="3600" dirty="0"/>
              <a:t>The distance function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323850" y="939800"/>
            <a:ext cx="8820150" cy="3728543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400" dirty="0"/>
              <a:t>Simplest case: one numeric attribute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sz="2000" dirty="0"/>
              <a:t>Distance is the difference between the two attribute values involved (or a function thereof)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Several numeric attributes: normally, Euclidean distance is used and attributes are normalized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Nominal attributes: distance is set to 1 if values are different, 0 if they are equal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Are all attributes equally important?</a:t>
            </a:r>
          </a:p>
          <a:p>
            <a:pPr lvl="1">
              <a:spcBef>
                <a:spcPts val="649"/>
              </a:spcBef>
              <a:buFont typeface="Arial"/>
              <a:buChar char="•"/>
            </a:pPr>
            <a:r>
              <a:rPr lang="en-US" sz="2000" dirty="0"/>
              <a:t>Weighting the attributes might be necessary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Learning prototy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3B05E4B-1F13-44C5-A640-972A3F67017C}" type="slidenum">
              <a:t>42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166688"/>
            <a:ext cx="8534400" cy="1066801"/>
          </a:xfrm>
        </p:spPr>
        <p:txBody>
          <a:bodyPr wrap="square" lIns="92160" tIns="46080" rIns="92160" bIns="46080" anchorCtr="0">
            <a:normAutofit/>
          </a:bodyPr>
          <a:lstStyle/>
          <a:p>
            <a:pPr lvl="0"/>
            <a:r>
              <a:rPr lang="en-US" sz="3600" dirty="0"/>
              <a:t>Learning prototypes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09600" y="3959225"/>
            <a:ext cx="8534400" cy="1379823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spcBef>
                <a:spcPts val="697"/>
              </a:spcBef>
            </a:pPr>
            <a:r>
              <a:rPr lang="en-US" sz="2400" dirty="0"/>
              <a:t>Only those instances involved in a decision need to be stored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Noisy instances should be filtered out</a:t>
            </a:r>
          </a:p>
          <a:p>
            <a:pPr lvl="0">
              <a:spcBef>
                <a:spcPts val="697"/>
              </a:spcBef>
            </a:pPr>
            <a:r>
              <a:rPr lang="en-US" sz="2400" dirty="0"/>
              <a:t>Idea: only use </a:t>
            </a:r>
            <a:r>
              <a:rPr lang="en-US" sz="2400" i="1" dirty="0"/>
              <a:t>prototypical</a:t>
            </a:r>
            <a:r>
              <a:rPr lang="en-US" sz="2400" dirty="0"/>
              <a:t> examples</a:t>
            </a:r>
          </a:p>
        </p:txBody>
      </p:sp>
      <p:sp>
        <p:nvSpPr>
          <p:cNvPr id="4" name="Freeform 3"/>
          <p:cNvSpPr/>
          <p:nvPr/>
        </p:nvSpPr>
        <p:spPr>
          <a:xfrm>
            <a:off x="837720" y="1828800"/>
            <a:ext cx="2743199" cy="4572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sp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072" y="916980"/>
            <a:ext cx="5783989" cy="28010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Rectangular generaliz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BF0387C-0AAF-452D-9D3B-537033069E2C}" type="slidenum">
              <a:t>43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215900"/>
            <a:ext cx="8534400" cy="1116013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Rectangular generalizations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09600" y="4017963"/>
            <a:ext cx="8534400" cy="1607577"/>
          </a:xfrm>
        </p:spPr>
        <p:txBody>
          <a:bodyPr wrap="square" lIns="92160" tIns="46080" rIns="92160" bIns="46080" anchor="t" anchorCtr="0">
            <a:spAutoFit/>
          </a:bodyPr>
          <a:lstStyle/>
          <a:p>
            <a:pPr lvl="0">
              <a:lnSpc>
                <a:spcPct val="90000"/>
              </a:lnSpc>
              <a:spcBef>
                <a:spcPts val="697"/>
              </a:spcBef>
            </a:pPr>
            <a:r>
              <a:rPr lang="en-US" sz="2400" dirty="0"/>
              <a:t>Nearest-neighbor rule is used outside rectangles</a:t>
            </a:r>
          </a:p>
          <a:p>
            <a:pPr lvl="0">
              <a:lnSpc>
                <a:spcPct val="90000"/>
              </a:lnSpc>
              <a:spcBef>
                <a:spcPts val="697"/>
              </a:spcBef>
            </a:pPr>
            <a:r>
              <a:rPr lang="en-US" sz="2400" dirty="0"/>
              <a:t>Rectangles are rules! (But they can be more conservative than “normal” rules.)</a:t>
            </a:r>
          </a:p>
          <a:p>
            <a:pPr lvl="0">
              <a:lnSpc>
                <a:spcPct val="90000"/>
              </a:lnSpc>
              <a:spcBef>
                <a:spcPts val="697"/>
              </a:spcBef>
            </a:pPr>
            <a:r>
              <a:rPr lang="en-US" sz="2400" dirty="0"/>
              <a:t>Nested rectangles are rules with exceptions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222" y="856381"/>
            <a:ext cx="6376207" cy="30437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Representing clusters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2882518-3B29-4829-BD52-8202F6ED1FD0}" type="slidenum">
              <a:t>44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179388"/>
            <a:ext cx="8534400" cy="1066801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Representing clusters I</a:t>
            </a:r>
          </a:p>
        </p:txBody>
      </p:sp>
      <p:sp>
        <p:nvSpPr>
          <p:cNvPr id="3" name="Freeform 2"/>
          <p:cNvSpPr/>
          <p:nvPr/>
        </p:nvSpPr>
        <p:spPr>
          <a:xfrm>
            <a:off x="1080000" y="1694520"/>
            <a:ext cx="3581640" cy="82548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1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Simple 2-D representation</a:t>
            </a:r>
          </a:p>
        </p:txBody>
      </p:sp>
      <p:sp>
        <p:nvSpPr>
          <p:cNvPr id="4" name="Freeform 3"/>
          <p:cNvSpPr/>
          <p:nvPr/>
        </p:nvSpPr>
        <p:spPr>
          <a:xfrm>
            <a:off x="5220000" y="1620000"/>
            <a:ext cx="2057400" cy="82548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1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Venn diagram</a:t>
            </a:r>
          </a:p>
        </p:txBody>
      </p:sp>
      <p:sp>
        <p:nvSpPr>
          <p:cNvPr id="6" name="Straight Connector 5"/>
          <p:cNvSpPr/>
          <p:nvPr/>
        </p:nvSpPr>
        <p:spPr>
          <a:xfrm flipV="1">
            <a:off x="4876560" y="4800600"/>
            <a:ext cx="685800" cy="533520"/>
          </a:xfrm>
          <a:prstGeom prst="line">
            <a:avLst/>
          </a:prstGeom>
          <a:noFill/>
          <a:ln w="9360">
            <a:solidFill>
              <a:srgbClr val="FFFFFF"/>
            </a:solidFill>
            <a:prstDash val="solid"/>
            <a:miter/>
            <a:tailEnd type="arrow"/>
          </a:ln>
        </p:spPr>
        <p:txBody>
          <a:bodyPr vert="horz" wrap="square" lIns="90000" tIns="46800" rIns="90000" bIns="46800" anchor="t" anchorCtr="0" compatLnSpc="0">
            <a:sp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0" u="none" strike="noStrike" baseline="0">
              <a:ln>
                <a:noFill/>
              </a:ln>
              <a:solidFill>
                <a:srgbClr val="00DCFF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298" y="2790299"/>
            <a:ext cx="6231442" cy="32001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Representing clusters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477CF63-0C37-4BAD-A63C-B22A2909E6CA}" type="slidenum">
              <a:t>45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609600" y="-166688"/>
            <a:ext cx="8534400" cy="1066801"/>
          </a:xfrm>
        </p:spPr>
        <p:txBody>
          <a:bodyPr wrap="square" lIns="92160" tIns="46080" rIns="92160" bIns="46080" anchorCtr="1">
            <a:normAutofit/>
          </a:bodyPr>
          <a:lstStyle/>
          <a:p>
            <a:pPr lvl="0"/>
            <a:r>
              <a:rPr lang="en-US" sz="3600" dirty="0"/>
              <a:t>Representing clusters II</a:t>
            </a:r>
          </a:p>
        </p:txBody>
      </p:sp>
      <p:sp>
        <p:nvSpPr>
          <p:cNvPr id="3" name="Freeform 2"/>
          <p:cNvSpPr/>
          <p:nvPr/>
        </p:nvSpPr>
        <p:spPr>
          <a:xfrm>
            <a:off x="1294920" y="2514600"/>
            <a:ext cx="2895839" cy="212832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1" u="none" strike="noStrike" baseline="0">
              <a:ln>
                <a:noFill/>
              </a:ln>
              <a:solidFill>
                <a:srgbClr val="FFFF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1" u="none" strike="noStrike" baseline="0">
              <a:ln>
                <a:noFill/>
              </a:ln>
              <a:solidFill>
                <a:srgbClr val="FFFF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1" u="none" strike="noStrike" baseline="0">
              <a:ln>
                <a:noFill/>
              </a:ln>
              <a:solidFill>
                <a:srgbClr val="FFFF00"/>
              </a:solidFill>
              <a:latin typeface="Utopia" pitchFamily="18"/>
              <a:ea typeface="Gothic" pitchFamily="2"/>
              <a:cs typeface="Lucidasans" pitchFamily="2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400" b="0" i="1" u="none" strike="noStrike" baseline="0">
              <a:ln>
                <a:noFill/>
              </a:ln>
              <a:solidFill>
                <a:srgbClr val="FFFF00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828800" y="2514600"/>
            <a:ext cx="1981080" cy="208764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none" lIns="90000" tIns="46800" rIns="90000" bIns="46800" anchor="t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FFFFFF"/>
                </a:solidFill>
                <a:latin typeface="Times" pitchFamily="18"/>
                <a:ea typeface="Gothic" pitchFamily="2"/>
                <a:cs typeface="Lucidasans" pitchFamily="2"/>
              </a:rPr>
              <a:t>           </a:t>
            </a: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1	  2            3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AU" sz="12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Gothic" pitchFamily="2"/>
              <a:cs typeface="Lucidasans" pitchFamily="2"/>
            </a:endParaRP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a       0.4	0.1          0.5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b       0.1	0.8          0.1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c       0.3	0.3          0.4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d       0.1	0.1          0.8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e       0.4	0.2          0.4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f        0.1	0.4          0.5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g       0.7	0.2          0.1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h       0.5	0.4          0.1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AU" sz="1200" b="0" i="0" u="none" strike="noStrike" baseline="0">
                <a:ln>
                  <a:noFill/>
                </a:ln>
                <a:solidFill>
                  <a:srgbClr val="000000"/>
                </a:solidFill>
                <a:latin typeface="Times" pitchFamily="18"/>
                <a:ea typeface="Gothic" pitchFamily="2"/>
                <a:cs typeface="Lucidasans" pitchFamily="2"/>
              </a:rPr>
              <a:t>…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AU" sz="12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Gothic" pitchFamily="2"/>
              <a:cs typeface="Lucidasans" pitchFamily="2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1440000" y="1620000"/>
            <a:ext cx="3352680" cy="82548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1" i="1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Probabilistic assignment</a:t>
            </a:r>
          </a:p>
        </p:txBody>
      </p:sp>
      <p:sp>
        <p:nvSpPr>
          <p:cNvPr id="6" name="Freeform 5"/>
          <p:cNvSpPr/>
          <p:nvPr/>
        </p:nvSpPr>
        <p:spPr>
          <a:xfrm>
            <a:off x="5400000" y="1694520"/>
            <a:ext cx="2510280" cy="45971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1" i="1" u="none" strike="noStrike" baseline="0" dirty="0" err="1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Dendrogram</a:t>
            </a:r>
            <a:endParaRPr lang="en-US" sz="2400" b="1" i="1" u="none" strike="noStrike" baseline="0" dirty="0">
              <a:ln>
                <a:noFill/>
              </a:ln>
              <a:solidFill>
                <a:srgbClr val="000000"/>
              </a:solidFill>
              <a:latin typeface="Utopia" pitchFamily="18"/>
              <a:ea typeface="Gothic" pitchFamily="2"/>
              <a:cs typeface="Lucidasans" pitchFamily="2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5564520" y="4757400"/>
            <a:ext cx="2895479" cy="63972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000" tIns="46800" rIns="90000" bIns="46800" anchor="t" anchorCtr="0" compatLnSpc="0">
            <a:sp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1123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b="0" i="0" u="none" strike="noStrike" baseline="0">
                <a:ln>
                  <a:noFill/>
                </a:ln>
                <a:solidFill>
                  <a:srgbClr val="FFFFFF"/>
                </a:solidFill>
                <a:latin typeface="Utopia" pitchFamily="34"/>
                <a:ea typeface="Gothic" pitchFamily="2"/>
                <a:cs typeface="Lucidasans" pitchFamily="2"/>
              </a:rPr>
              <a:t>NB: dendron is the Greek word for tree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020" y="2425279"/>
            <a:ext cx="3044927" cy="19833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Linear mod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5DD57D8-FBBC-46F6-9A18-9F199379522D}" type="slidenum">
              <a:t>5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373676" y="-139595"/>
            <a:ext cx="7648575" cy="1144588"/>
          </a:xfrm>
        </p:spPr>
        <p:txBody>
          <a:bodyPr>
            <a:normAutofit/>
          </a:bodyPr>
          <a:lstStyle/>
          <a:p>
            <a:pPr lvl="0" algn="l"/>
            <a:r>
              <a:rPr lang="en-US" sz="3600" dirty="0"/>
              <a:t>Linear models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631698" y="1457325"/>
            <a:ext cx="8229600" cy="5400675"/>
          </a:xfrm>
        </p:spPr>
        <p:txBody>
          <a:bodyPr/>
          <a:lstStyle/>
          <a:p>
            <a:pPr marL="342900" lvl="0" indent="-342900">
              <a:buSzPct val="100000"/>
              <a:buFont typeface="Arial"/>
              <a:buChar char="•"/>
            </a:pPr>
            <a:r>
              <a:rPr lang="en-US" sz="2400" dirty="0"/>
              <a:t>Another simple representation</a:t>
            </a:r>
          </a:p>
          <a:p>
            <a:pPr marL="342900" lvl="0" indent="-342900">
              <a:buSzPct val="100000"/>
              <a:buFont typeface="Arial"/>
              <a:buChar char="•"/>
            </a:pPr>
            <a:r>
              <a:rPr lang="en-US" sz="2400" dirty="0" smtClean="0"/>
              <a:t>Traditionally primarily used for regression:</a:t>
            </a:r>
            <a:endParaRPr lang="en-US" sz="2400" dirty="0"/>
          </a:p>
          <a:p>
            <a:pPr marL="800100" lvl="6" indent="-342900">
              <a:buSzPct val="100000"/>
            </a:pPr>
            <a:r>
              <a:rPr lang="en-US" sz="2400" dirty="0" smtClean="0"/>
              <a:t>Inputs </a:t>
            </a:r>
            <a:r>
              <a:rPr lang="en-US" sz="2400" dirty="0"/>
              <a:t>(attribute values) and output are all numeric</a:t>
            </a:r>
          </a:p>
          <a:p>
            <a:pPr marL="342900" lvl="0" indent="-342900">
              <a:buSzPct val="100000"/>
              <a:buFont typeface="Arial"/>
              <a:buChar char="•"/>
            </a:pPr>
            <a:r>
              <a:rPr lang="en-US" sz="2400" dirty="0"/>
              <a:t>Output is the sum of </a:t>
            </a:r>
            <a:r>
              <a:rPr lang="en-US" sz="2400" dirty="0" smtClean="0"/>
              <a:t>the weighted input attribute </a:t>
            </a:r>
            <a:r>
              <a:rPr lang="en-US" sz="2400" dirty="0"/>
              <a:t>values</a:t>
            </a:r>
          </a:p>
          <a:p>
            <a:pPr marL="342900" lvl="1" indent="-342900">
              <a:buSzPct val="100000"/>
              <a:buFont typeface="Arial"/>
              <a:buChar char="•"/>
            </a:pPr>
            <a:r>
              <a:rPr lang="en-US" sz="2400" dirty="0"/>
              <a:t>The trick is to find good values for the </a:t>
            </a:r>
            <a:r>
              <a:rPr lang="en-US" sz="2400" dirty="0" smtClean="0"/>
              <a:t>weights</a:t>
            </a:r>
          </a:p>
          <a:p>
            <a:pPr marL="342900" lvl="1" indent="-342900">
              <a:buSzPct val="100000"/>
              <a:buFont typeface="Arial"/>
              <a:buChar char="•"/>
            </a:pPr>
            <a:r>
              <a:rPr lang="en-US" sz="2400" dirty="0" smtClean="0"/>
              <a:t>There are different ways of doing this, which we will consider later; the most famous one is to minimize the squared error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A linear regression function for the CPU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F231DC1-1B43-42D9-8A2D-9D3658A447C2}" type="slidenum">
              <a:t>6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014460" y="0"/>
            <a:ext cx="6905625" cy="1144588"/>
          </a:xfrm>
        </p:spPr>
        <p:txBody>
          <a:bodyPr>
            <a:noAutofit/>
          </a:bodyPr>
          <a:lstStyle/>
          <a:p>
            <a:pPr lvl="0"/>
            <a:r>
              <a:rPr lang="en-US" sz="3600" dirty="0"/>
              <a:t>A linear regression function for the CPU performance data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060000" y="5760360"/>
            <a:ext cx="3240000" cy="359640"/>
            <a:chOff x="3060000" y="5760360"/>
            <a:chExt cx="3240000" cy="359640"/>
          </a:xfrm>
        </p:grpSpPr>
        <p:sp>
          <p:nvSpPr>
            <p:cNvPr id="5" name="Freeform 4"/>
            <p:cNvSpPr/>
            <p:nvPr/>
          </p:nvSpPr>
          <p:spPr>
            <a:xfrm>
              <a:off x="3060000" y="5760360"/>
              <a:ext cx="3240000" cy="35964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PRP = 37.06 + 2.47CACH</a:t>
              </a: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3060000" y="5760360"/>
              <a:ext cx="324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3060000" y="6120000"/>
              <a:ext cx="324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3060000" y="5760360"/>
              <a:ext cx="0" cy="35964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6300000" y="5760360"/>
              <a:ext cx="0" cy="35964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987" y="1302520"/>
            <a:ext cx="5881952" cy="41522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Linear models for classific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4E2CBE8-2348-49C0-8E5A-F054635DEA21}" type="slidenum">
              <a:t>7</a:t>
            </a:fld>
            <a:endParaRPr lang="en-US"/>
          </a:p>
        </p:txBody>
      </p:sp>
      <p:sp>
        <p:nvSpPr>
          <p:cNvPr id="2" name="Text Placeholder 1"/>
          <p:cNvSpPr txBox="1">
            <a:spLocks noGrp="1"/>
          </p:cNvSpPr>
          <p:nvPr>
            <p:ph type="body" idx="4294967295"/>
          </p:nvPr>
        </p:nvSpPr>
        <p:spPr>
          <a:xfrm>
            <a:off x="329010" y="1105820"/>
            <a:ext cx="8229600" cy="5580063"/>
          </a:xfrm>
        </p:spPr>
        <p:txBody>
          <a:bodyPr>
            <a:normAutofit/>
          </a:bodyPr>
          <a:lstStyle/>
          <a:p>
            <a:pPr lvl="0"/>
            <a:r>
              <a:rPr lang="en-US" sz="2400" dirty="0"/>
              <a:t>Binary classification</a:t>
            </a:r>
          </a:p>
          <a:p>
            <a:pPr lvl="0"/>
            <a:r>
              <a:rPr lang="en-US" sz="2400" dirty="0" smtClean="0"/>
              <a:t>Line </a:t>
            </a:r>
            <a:r>
              <a:rPr lang="en-US" sz="2400" i="1" dirty="0" smtClean="0"/>
              <a:t>separates</a:t>
            </a:r>
            <a:r>
              <a:rPr lang="en-US" sz="2400" dirty="0" smtClean="0"/>
              <a:t> </a:t>
            </a:r>
            <a:r>
              <a:rPr lang="en-US" sz="2400" dirty="0"/>
              <a:t>the two classes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Decision boundary - defines where the decision changes from one class value to the other</a:t>
            </a:r>
          </a:p>
          <a:p>
            <a:pPr lvl="0"/>
            <a:r>
              <a:rPr lang="en-US" sz="2400" dirty="0"/>
              <a:t>Prediction is made by plugging in observed values of the attributes into the expression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Predict one class if output </a:t>
            </a:r>
            <a:r>
              <a:rPr lang="en-US" sz="2000" dirty="0">
                <a:latin typeface="Symbol" pitchFamily="34"/>
              </a:rPr>
              <a:t></a:t>
            </a:r>
            <a:r>
              <a:rPr lang="en-US" sz="2000" dirty="0"/>
              <a:t> 0, and the other class if output &lt; 0</a:t>
            </a:r>
          </a:p>
          <a:p>
            <a:pPr lvl="0"/>
            <a:r>
              <a:rPr lang="en-US" sz="2400" dirty="0"/>
              <a:t>Boundary becomes a high-dimensional plane (</a:t>
            </a:r>
            <a:r>
              <a:rPr lang="en-US" sz="2400" i="1" dirty="0" err="1"/>
              <a:t>hyperplane</a:t>
            </a:r>
            <a:r>
              <a:rPr lang="en-US" sz="2400" dirty="0"/>
              <a:t>) when there are multiple attributes</a:t>
            </a:r>
          </a:p>
        </p:txBody>
      </p:sp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1307663" y="-153068"/>
            <a:ext cx="6553200" cy="1144588"/>
          </a:xfrm>
        </p:spPr>
        <p:txBody>
          <a:bodyPr>
            <a:normAutofit/>
          </a:bodyPr>
          <a:lstStyle/>
          <a:p>
            <a:pPr lvl="0"/>
            <a:r>
              <a:rPr lang="en-US" sz="3600" dirty="0"/>
              <a:t>Linear models for classification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eparating sestosas from versi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3A28255-EFFD-4ED8-AAEF-E25083538717}" type="slidenum">
              <a:t>8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89470" y="-179388"/>
            <a:ext cx="7343775" cy="1144588"/>
          </a:xfrm>
        </p:spPr>
        <p:txBody>
          <a:bodyPr>
            <a:normAutofit/>
          </a:bodyPr>
          <a:lstStyle/>
          <a:p>
            <a:pPr lvl="0"/>
            <a:r>
              <a:rPr lang="en-US" sz="3600" dirty="0"/>
              <a:t>Separating </a:t>
            </a:r>
            <a:r>
              <a:rPr lang="en-US" sz="3600" dirty="0" err="1"/>
              <a:t>setosas</a:t>
            </a:r>
            <a:r>
              <a:rPr lang="en-US" sz="3600" dirty="0"/>
              <a:t> from </a:t>
            </a:r>
            <a:r>
              <a:rPr lang="en-US" sz="3600" dirty="0" err="1"/>
              <a:t>versicolors</a:t>
            </a:r>
            <a:endParaRPr lang="en-US" sz="3600" dirty="0"/>
          </a:p>
        </p:txBody>
      </p:sp>
      <p:grpSp>
        <p:nvGrpSpPr>
          <p:cNvPr id="4" name="Group 3"/>
          <p:cNvGrpSpPr/>
          <p:nvPr/>
        </p:nvGrpSpPr>
        <p:grpSpPr>
          <a:xfrm>
            <a:off x="1440000" y="5697360"/>
            <a:ext cx="6120000" cy="359640"/>
            <a:chOff x="1440000" y="5697360"/>
            <a:chExt cx="6120000" cy="359640"/>
          </a:xfrm>
        </p:grpSpPr>
        <p:sp>
          <p:nvSpPr>
            <p:cNvPr id="5" name="Freeform 4"/>
            <p:cNvSpPr/>
            <p:nvPr/>
          </p:nvSpPr>
          <p:spPr>
            <a:xfrm>
              <a:off x="1440000" y="5697360"/>
              <a:ext cx="6120000" cy="359640"/>
            </a:xfrm>
            <a:custGeom>
              <a:avLst/>
              <a:gdLst>
                <a:gd name="f0" fmla="val 0"/>
                <a:gd name="f1" fmla="val 21600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l" t="t" r="r" b="b"/>
              <a:pathLst>
                <a:path w="21600" h="21600">
                  <a:moveTo>
                    <a:pt x="f0" y="f0"/>
                  </a:moveTo>
                  <a:lnTo>
                    <a:pt x="f1" y="f0"/>
                  </a:lnTo>
                  <a:lnTo>
                    <a:pt x="f1" y="f1"/>
                  </a:lnTo>
                  <a:lnTo>
                    <a:pt x="f0" y="f1"/>
                  </a:lnTo>
                  <a:lnTo>
                    <a:pt x="f0" y="f0"/>
                  </a:lnTo>
                  <a:close/>
                </a:path>
              </a:pathLst>
            </a:custGeom>
            <a:solidFill>
              <a:srgbClr val="CCFFCC"/>
            </a:solidFill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448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sz="1800" b="1" i="0" u="none" strike="noStrike" baseline="0">
                  <a:ln>
                    <a:noFill/>
                  </a:ln>
                  <a:solidFill>
                    <a:srgbClr val="008000"/>
                  </a:solidFill>
                  <a:latin typeface="Courier New" pitchFamily="18"/>
                  <a:ea typeface="Gothic" pitchFamily="2"/>
                  <a:cs typeface="Lucidasans" pitchFamily="2"/>
                </a:rPr>
                <a:t>2.0 – 0.5PETAL-LENGTH – 0.8PETAL-WIDTH = 0</a:t>
              </a: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1440000" y="5697360"/>
              <a:ext cx="612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1440000" y="6057000"/>
              <a:ext cx="6120000" cy="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1440000" y="5697360"/>
              <a:ext cx="0" cy="35964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7560000" y="5697360"/>
              <a:ext cx="0" cy="359640"/>
            </a:xfrm>
            <a:prstGeom prst="line">
              <a:avLst/>
            </a:prstGeom>
            <a:noFill/>
            <a:ln>
              <a:noFill/>
              <a:prstDash val="solid"/>
            </a:ln>
          </p:spPr>
          <p:txBody>
            <a:bodyPr vert="horz" wrap="square" lIns="90000" tIns="46800" rIns="90000" bIns="46800" anchor="t" anchorCtr="0" compatLnSpc="0">
              <a:noAutofit/>
            </a:bodyPr>
            <a:lstStyle/>
            <a:p>
              <a:pPr marL="0" marR="0" lvl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lang="en-US" sz="2400" b="0" i="0" u="none" strike="noStrike" baseline="0">
                <a:ln>
                  <a:noFill/>
                </a:ln>
                <a:solidFill>
                  <a:srgbClr val="00DCFF"/>
                </a:solidFill>
                <a:latin typeface="Utopia" pitchFamily="18"/>
                <a:ea typeface="Gothic" pitchFamily="2"/>
                <a:cs typeface="Lucidasans" pitchFamily="2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482" y="1133739"/>
            <a:ext cx="5510716" cy="39657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re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0324AC3-1951-4BEF-8331-7A134A848071}" type="slidenum">
              <a:t>9</a:t>
            </a:fld>
            <a:endParaRPr lang="en-US"/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422346" y="-51468"/>
            <a:ext cx="7543800" cy="977901"/>
          </a:xfrm>
        </p:spPr>
        <p:txBody>
          <a:bodyPr wrap="square" lIns="90360" tIns="44280" rIns="90360" bIns="44280" anchorCtr="0">
            <a:normAutofit/>
          </a:bodyPr>
          <a:lstStyle/>
          <a:p>
            <a:pPr lvl="0"/>
            <a:r>
              <a:rPr lang="en-US" sz="3600" dirty="0" smtClean="0"/>
              <a:t>Decision trees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180000" y="1260000"/>
            <a:ext cx="8964000" cy="3890593"/>
          </a:xfrm>
          <a:prstGeom prst="rect">
            <a:avLst/>
          </a:prstGeom>
          <a:noFill/>
          <a:ln>
            <a:noFill/>
          </a:ln>
        </p:spPr>
        <p:txBody>
          <a:bodyPr vert="horz" wrap="square" lIns="90360" tIns="44280" rIns="90360" bIns="44280" anchor="t" anchorCtr="0" compatLnSpc="0">
            <a:spAutoFit/>
          </a:bodyPr>
          <a:lstStyle/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“Divide-and-conquer” approach produces tree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Nodes involve testing a particular attribute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Usually, attribute value is compared to constant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Other possibilities: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Comparing values of two attributes</a:t>
            </a:r>
          </a:p>
          <a:p>
            <a:pPr marL="800100" lvl="2" indent="-342900" hangingPunct="0">
              <a:spcBef>
                <a:spcPts val="598"/>
              </a:spcBef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Using a function of one or more attributes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Leaves assign classification, set of classifications, or probability distribution to instances</a:t>
            </a:r>
          </a:p>
          <a:p>
            <a:pPr marL="342900" marR="0" lvl="0" indent="-342900" algn="l" rtl="0" hangingPunct="0">
              <a:lnSpc>
                <a:spcPct val="100000"/>
              </a:lnSpc>
              <a:spcBef>
                <a:spcPts val="697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/>
              <a:buChar char="•"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b="0" i="0" u="none" strike="noStrike" baseline="0" dirty="0">
                <a:ln>
                  <a:noFill/>
                </a:ln>
                <a:solidFill>
                  <a:srgbClr val="000000"/>
                </a:solidFill>
                <a:latin typeface="Utopia" pitchFamily="18"/>
                <a:ea typeface="Gothic" pitchFamily="2"/>
                <a:cs typeface="Lucidasans" pitchFamily="2"/>
              </a:rPr>
              <a:t>Unknown instance is routed down the tree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itl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1913</Words>
  <Application>Microsoft Macintosh PowerPoint</Application>
  <PresentationFormat>On-screen Show (4:3)</PresentationFormat>
  <Paragraphs>448</Paragraphs>
  <Slides>45</Slides>
  <Notes>45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45</vt:i4>
      </vt:variant>
    </vt:vector>
  </HeadingPairs>
  <TitlesOfParts>
    <vt:vector size="48" baseType="lpstr">
      <vt:lpstr>1_Office Theme</vt:lpstr>
      <vt:lpstr>Office Theme</vt:lpstr>
      <vt:lpstr>Title1</vt:lpstr>
      <vt:lpstr>PowerPoint Presentation</vt:lpstr>
      <vt:lpstr>PowerPoint Presentation</vt:lpstr>
      <vt:lpstr>Output: representing structural patterns</vt:lpstr>
      <vt:lpstr>Decision tables</vt:lpstr>
      <vt:lpstr>Linear models</vt:lpstr>
      <vt:lpstr>A linear regression function for the CPU performance data</vt:lpstr>
      <vt:lpstr>Linear models for classification</vt:lpstr>
      <vt:lpstr>Separating setosas from versicolors</vt:lpstr>
      <vt:lpstr>Decision trees</vt:lpstr>
      <vt:lpstr>Interactive tree construction I</vt:lpstr>
      <vt:lpstr>Interactive tree construction II</vt:lpstr>
      <vt:lpstr>Nominal and numeric attributes in trees</vt:lpstr>
      <vt:lpstr>Missing values</vt:lpstr>
      <vt:lpstr>Trees for numeric prediction</vt:lpstr>
      <vt:lpstr>Linear regression for the CPU data</vt:lpstr>
      <vt:lpstr>Regression tree for the CPU data</vt:lpstr>
      <vt:lpstr>Model tree for the CPU data</vt:lpstr>
      <vt:lpstr>Classification rules</vt:lpstr>
      <vt:lpstr>From trees to rules</vt:lpstr>
      <vt:lpstr>From rules to trees</vt:lpstr>
      <vt:lpstr>A tree for a simple disjunction</vt:lpstr>
      <vt:lpstr>The exclusive-or problem</vt:lpstr>
      <vt:lpstr>A tree with a replicated subtree</vt:lpstr>
      <vt:lpstr>“Nuggets” of knowledge</vt:lpstr>
      <vt:lpstr>Interpreting rules</vt:lpstr>
      <vt:lpstr>Special case: Boolean class</vt:lpstr>
      <vt:lpstr>Association rules</vt:lpstr>
      <vt:lpstr>Support and confidence of a rule</vt:lpstr>
      <vt:lpstr>Interpreting association rules</vt:lpstr>
      <vt:lpstr>Rules with exceptions</vt:lpstr>
      <vt:lpstr>A more complex example</vt:lpstr>
      <vt:lpstr>Advantages of using exceptions</vt:lpstr>
      <vt:lpstr>More on exceptions</vt:lpstr>
      <vt:lpstr>Rules involving relations</vt:lpstr>
      <vt:lpstr>The shapes problem</vt:lpstr>
      <vt:lpstr>A propositional solution</vt:lpstr>
      <vt:lpstr>Using relations between attributes</vt:lpstr>
      <vt:lpstr>Rules with variables</vt:lpstr>
      <vt:lpstr>Inductive logic programming</vt:lpstr>
      <vt:lpstr>Instance-based representation</vt:lpstr>
      <vt:lpstr>The distance function</vt:lpstr>
      <vt:lpstr>Learning prototypes</vt:lpstr>
      <vt:lpstr>Rectangular generalizations</vt:lpstr>
      <vt:lpstr>Representing clusters I</vt:lpstr>
      <vt:lpstr>Representing clusters II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</dc:title>
  <dc:creator>Eibe Frank</dc:creator>
  <cp:lastModifiedBy>Eibe Frank</cp:lastModifiedBy>
  <cp:revision>39</cp:revision>
  <dcterms:created xsi:type="dcterms:W3CDTF">2006-02-23T13:30:17Z</dcterms:created>
  <dcterms:modified xsi:type="dcterms:W3CDTF">2016-11-05T04:13:24Z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fo 1">
    <vt:lpwstr/>
  </property>
  <property fmtid="{D5CDD505-2E9C-101B-9397-08002B2CF9AE}" pid="3" name="Info 2">
    <vt:lpwstr/>
  </property>
  <property fmtid="{D5CDD505-2E9C-101B-9397-08002B2CF9AE}" pid="4" name="Info 3">
    <vt:lpwstr/>
  </property>
  <property fmtid="{D5CDD505-2E9C-101B-9397-08002B2CF9AE}" pid="5" name="Info 4">
    <vt:lpwstr/>
  </property>
</Properties>
</file>

<file path=docProps/thumbnail.jpeg>
</file>